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7" r:id="rId3"/>
    <p:sldId id="262" r:id="rId4"/>
    <p:sldId id="263" r:id="rId5"/>
    <p:sldId id="264" r:id="rId6"/>
    <p:sldId id="257" r:id="rId7"/>
    <p:sldId id="258" r:id="rId8"/>
    <p:sldId id="259" r:id="rId9"/>
    <p:sldId id="260" r:id="rId10"/>
    <p:sldId id="261" r:id="rId11"/>
    <p:sldId id="269" r:id="rId12"/>
    <p:sldId id="265" r:id="rId13"/>
    <p:sldId id="26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01"/>
    <p:restoredTop sz="96417"/>
  </p:normalViewPr>
  <p:slideViewPr>
    <p:cSldViewPr snapToGrid="0" snapToObjects="1">
      <p:cViewPr>
        <p:scale>
          <a:sx n="251" d="100"/>
          <a:sy n="251" d="100"/>
        </p:scale>
        <p:origin x="2544" y="1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8672B3-4EE9-FF42-8613-47606B6EC421}" type="datetimeFigureOut">
              <a:rPr lang="en-US" smtClean="0"/>
              <a:t>5/23/22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BE173-7423-084F-8186-89FCCF0F21FD}" type="slidenum">
              <a:rPr lang="en-US" smtClean="0"/>
              <a:t>‹#›</a:t>
            </a:fld>
            <a:endParaRPr lang="en-US"/>
          </a:p>
        </p:txBody>
      </p:sp>
    </p:spTree>
    <p:extLst>
      <p:ext uri="{BB962C8B-B14F-4D97-AF65-F5344CB8AC3E}">
        <p14:creationId xmlns:p14="http://schemas.microsoft.com/office/powerpoint/2010/main" val="845012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have an estimation of the albedo has a function of </a:t>
            </a:r>
            <a:r>
              <a:rPr lang="en-US" dirty="0" err="1"/>
              <a:t>lat</a:t>
            </a:r>
            <a:r>
              <a:rPr lang="en-US" dirty="0"/>
              <a:t>/</a:t>
            </a:r>
            <a:r>
              <a:rPr lang="en-US" dirty="0" err="1"/>
              <a:t>lon</a:t>
            </a:r>
            <a:r>
              <a:rPr lang="en-US" dirty="0"/>
              <a:t> maybe we can replace the B0 parameter with this albedo to get the reflectance as a function of </a:t>
            </a:r>
            <a:r>
              <a:rPr lang="en-US" dirty="0" err="1"/>
              <a:t>lat</a:t>
            </a:r>
            <a:r>
              <a:rPr lang="en-US" dirty="0"/>
              <a:t>, </a:t>
            </a:r>
            <a:r>
              <a:rPr lang="en-US" dirty="0" err="1"/>
              <a:t>lon</a:t>
            </a:r>
            <a:r>
              <a:rPr lang="en-US" dirty="0"/>
              <a:t>, emission angle, incidence angle and phase angle given that k is a fit photometric parameter dependent on the solar phase angle (instead of choosing a fixed value for k) </a:t>
            </a:r>
          </a:p>
        </p:txBody>
      </p:sp>
      <p:sp>
        <p:nvSpPr>
          <p:cNvPr id="4" name="Slide Number Placeholder 3"/>
          <p:cNvSpPr>
            <a:spLocks noGrp="1"/>
          </p:cNvSpPr>
          <p:nvPr>
            <p:ph type="sldNum" sz="quarter" idx="5"/>
          </p:nvPr>
        </p:nvSpPr>
        <p:spPr/>
        <p:txBody>
          <a:bodyPr/>
          <a:lstStyle/>
          <a:p>
            <a:fld id="{FD6BE173-7423-084F-8186-89FCCF0F21FD}" type="slidenum">
              <a:rPr lang="en-US" smtClean="0"/>
              <a:t>4</a:t>
            </a:fld>
            <a:endParaRPr lang="en-US"/>
          </a:p>
        </p:txBody>
      </p:sp>
    </p:spTree>
    <p:extLst>
      <p:ext uri="{BB962C8B-B14F-4D97-AF65-F5344CB8AC3E}">
        <p14:creationId xmlns:p14="http://schemas.microsoft.com/office/powerpoint/2010/main" val="3226680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CDAA-3267-82BA-5770-62A15A7C31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B837AB-8BAC-F8B9-6DD9-67218779E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B59780-8F85-5EA7-EA4B-F91776B6D24E}"/>
              </a:ext>
            </a:extLst>
          </p:cNvPr>
          <p:cNvSpPr>
            <a:spLocks noGrp="1"/>
          </p:cNvSpPr>
          <p:nvPr>
            <p:ph type="dt" sz="half" idx="10"/>
          </p:nvPr>
        </p:nvSpPr>
        <p:spPr/>
        <p:txBody>
          <a:bodyPr/>
          <a:lstStyle/>
          <a:p>
            <a:fld id="{403C80D2-5CA6-7649-BCB1-83BE964DBAC2}" type="datetimeFigureOut">
              <a:rPr lang="en-US" smtClean="0"/>
              <a:t>5/18/22</a:t>
            </a:fld>
            <a:endParaRPr lang="en-US"/>
          </a:p>
        </p:txBody>
      </p:sp>
      <p:sp>
        <p:nvSpPr>
          <p:cNvPr id="5" name="Footer Placeholder 4">
            <a:extLst>
              <a:ext uri="{FF2B5EF4-FFF2-40B4-BE49-F238E27FC236}">
                <a16:creationId xmlns:a16="http://schemas.microsoft.com/office/drawing/2014/main" id="{19DC0CA1-807E-8E78-3CBF-3F3338034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6B9635-5AE5-1A60-6E00-AF7FDBF06A6B}"/>
              </a:ext>
            </a:extLst>
          </p:cNvPr>
          <p:cNvSpPr>
            <a:spLocks noGrp="1"/>
          </p:cNvSpPr>
          <p:nvPr>
            <p:ph type="sldNum" sz="quarter" idx="12"/>
          </p:nvPr>
        </p:nvSpPr>
        <p:spPr/>
        <p:txBody>
          <a:bodyPr/>
          <a:lstStyle/>
          <a:p>
            <a:fld id="{F314095E-A455-B24E-B0E5-50E4EF0F352B}" type="slidenum">
              <a:rPr lang="en-US" smtClean="0"/>
              <a:t>‹#›</a:t>
            </a:fld>
            <a:endParaRPr lang="en-US"/>
          </a:p>
        </p:txBody>
      </p:sp>
    </p:spTree>
    <p:extLst>
      <p:ext uri="{BB962C8B-B14F-4D97-AF65-F5344CB8AC3E}">
        <p14:creationId xmlns:p14="http://schemas.microsoft.com/office/powerpoint/2010/main" val="477351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EAA5-9B64-3D45-A7FE-E527DE1A2F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3389C7-F65B-41C1-74D9-83660AC2F9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0F750-AEC5-B024-F9A6-7153F91F5BA4}"/>
              </a:ext>
            </a:extLst>
          </p:cNvPr>
          <p:cNvSpPr>
            <a:spLocks noGrp="1"/>
          </p:cNvSpPr>
          <p:nvPr>
            <p:ph type="dt" sz="half" idx="10"/>
          </p:nvPr>
        </p:nvSpPr>
        <p:spPr/>
        <p:txBody>
          <a:bodyPr/>
          <a:lstStyle/>
          <a:p>
            <a:fld id="{403C80D2-5CA6-7649-BCB1-83BE964DBAC2}" type="datetimeFigureOut">
              <a:rPr lang="en-US" smtClean="0"/>
              <a:t>5/18/22</a:t>
            </a:fld>
            <a:endParaRPr lang="en-US"/>
          </a:p>
        </p:txBody>
      </p:sp>
      <p:sp>
        <p:nvSpPr>
          <p:cNvPr id="5" name="Footer Placeholder 4">
            <a:extLst>
              <a:ext uri="{FF2B5EF4-FFF2-40B4-BE49-F238E27FC236}">
                <a16:creationId xmlns:a16="http://schemas.microsoft.com/office/drawing/2014/main" id="{AE3D3374-1A22-B8D1-0959-DA48E6C3C5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B3D8C-87A5-0A59-B627-7314945B2AD5}"/>
              </a:ext>
            </a:extLst>
          </p:cNvPr>
          <p:cNvSpPr>
            <a:spLocks noGrp="1"/>
          </p:cNvSpPr>
          <p:nvPr>
            <p:ph type="sldNum" sz="quarter" idx="12"/>
          </p:nvPr>
        </p:nvSpPr>
        <p:spPr/>
        <p:txBody>
          <a:bodyPr/>
          <a:lstStyle/>
          <a:p>
            <a:fld id="{F314095E-A455-B24E-B0E5-50E4EF0F352B}" type="slidenum">
              <a:rPr lang="en-US" smtClean="0"/>
              <a:t>‹#›</a:t>
            </a:fld>
            <a:endParaRPr lang="en-US"/>
          </a:p>
        </p:txBody>
      </p:sp>
    </p:spTree>
    <p:extLst>
      <p:ext uri="{BB962C8B-B14F-4D97-AF65-F5344CB8AC3E}">
        <p14:creationId xmlns:p14="http://schemas.microsoft.com/office/powerpoint/2010/main" val="2327547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3DDB61-C833-367A-CD72-0E15CC6DD4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7CC8AE-4492-59A6-663F-8953A86AA9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DDCBB1-E4F2-833C-EB49-57262D15FE6B}"/>
              </a:ext>
            </a:extLst>
          </p:cNvPr>
          <p:cNvSpPr>
            <a:spLocks noGrp="1"/>
          </p:cNvSpPr>
          <p:nvPr>
            <p:ph type="dt" sz="half" idx="10"/>
          </p:nvPr>
        </p:nvSpPr>
        <p:spPr/>
        <p:txBody>
          <a:bodyPr/>
          <a:lstStyle/>
          <a:p>
            <a:fld id="{403C80D2-5CA6-7649-BCB1-83BE964DBAC2}" type="datetimeFigureOut">
              <a:rPr lang="en-US" smtClean="0"/>
              <a:t>5/18/22</a:t>
            </a:fld>
            <a:endParaRPr lang="en-US"/>
          </a:p>
        </p:txBody>
      </p:sp>
      <p:sp>
        <p:nvSpPr>
          <p:cNvPr id="5" name="Footer Placeholder 4">
            <a:extLst>
              <a:ext uri="{FF2B5EF4-FFF2-40B4-BE49-F238E27FC236}">
                <a16:creationId xmlns:a16="http://schemas.microsoft.com/office/drawing/2014/main" id="{402F83EB-B7FA-0E13-DF78-BFBEA59C8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59F9F-AC15-DEA2-1485-0494073DB898}"/>
              </a:ext>
            </a:extLst>
          </p:cNvPr>
          <p:cNvSpPr>
            <a:spLocks noGrp="1"/>
          </p:cNvSpPr>
          <p:nvPr>
            <p:ph type="sldNum" sz="quarter" idx="12"/>
          </p:nvPr>
        </p:nvSpPr>
        <p:spPr/>
        <p:txBody>
          <a:bodyPr/>
          <a:lstStyle/>
          <a:p>
            <a:fld id="{F314095E-A455-B24E-B0E5-50E4EF0F352B}" type="slidenum">
              <a:rPr lang="en-US" smtClean="0"/>
              <a:t>‹#›</a:t>
            </a:fld>
            <a:endParaRPr lang="en-US"/>
          </a:p>
        </p:txBody>
      </p:sp>
    </p:spTree>
    <p:extLst>
      <p:ext uri="{BB962C8B-B14F-4D97-AF65-F5344CB8AC3E}">
        <p14:creationId xmlns:p14="http://schemas.microsoft.com/office/powerpoint/2010/main" val="3977002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A9DE-FEF6-A843-4F20-A11CD644E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AC2955-27DE-F1DA-1FD2-26314B6EEA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778FF-F2B6-1406-DF93-4530C6653415}"/>
              </a:ext>
            </a:extLst>
          </p:cNvPr>
          <p:cNvSpPr>
            <a:spLocks noGrp="1"/>
          </p:cNvSpPr>
          <p:nvPr>
            <p:ph type="dt" sz="half" idx="10"/>
          </p:nvPr>
        </p:nvSpPr>
        <p:spPr/>
        <p:txBody>
          <a:bodyPr/>
          <a:lstStyle/>
          <a:p>
            <a:fld id="{403C80D2-5CA6-7649-BCB1-83BE964DBAC2}" type="datetimeFigureOut">
              <a:rPr lang="en-US" smtClean="0"/>
              <a:t>5/18/22</a:t>
            </a:fld>
            <a:endParaRPr lang="en-US"/>
          </a:p>
        </p:txBody>
      </p:sp>
      <p:sp>
        <p:nvSpPr>
          <p:cNvPr id="5" name="Footer Placeholder 4">
            <a:extLst>
              <a:ext uri="{FF2B5EF4-FFF2-40B4-BE49-F238E27FC236}">
                <a16:creationId xmlns:a16="http://schemas.microsoft.com/office/drawing/2014/main" id="{727D7AEE-A76B-49D7-F827-E9B2D639A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23BE41-7F2E-87B1-B6BC-85D1258E4AE9}"/>
              </a:ext>
            </a:extLst>
          </p:cNvPr>
          <p:cNvSpPr>
            <a:spLocks noGrp="1"/>
          </p:cNvSpPr>
          <p:nvPr>
            <p:ph type="sldNum" sz="quarter" idx="12"/>
          </p:nvPr>
        </p:nvSpPr>
        <p:spPr/>
        <p:txBody>
          <a:bodyPr/>
          <a:lstStyle/>
          <a:p>
            <a:fld id="{F314095E-A455-B24E-B0E5-50E4EF0F352B}" type="slidenum">
              <a:rPr lang="en-US" smtClean="0"/>
              <a:t>‹#›</a:t>
            </a:fld>
            <a:endParaRPr lang="en-US"/>
          </a:p>
        </p:txBody>
      </p:sp>
    </p:spTree>
    <p:extLst>
      <p:ext uri="{BB962C8B-B14F-4D97-AF65-F5344CB8AC3E}">
        <p14:creationId xmlns:p14="http://schemas.microsoft.com/office/powerpoint/2010/main" val="388126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A697-B5A1-69AD-F092-1CE1A6C7C6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10AA47-83C4-C0CA-F6DB-30BD5EB814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B62FCC-DCC4-2FCC-B92B-E6D30168034B}"/>
              </a:ext>
            </a:extLst>
          </p:cNvPr>
          <p:cNvSpPr>
            <a:spLocks noGrp="1"/>
          </p:cNvSpPr>
          <p:nvPr>
            <p:ph type="dt" sz="half" idx="10"/>
          </p:nvPr>
        </p:nvSpPr>
        <p:spPr/>
        <p:txBody>
          <a:bodyPr/>
          <a:lstStyle/>
          <a:p>
            <a:fld id="{403C80D2-5CA6-7649-BCB1-83BE964DBAC2}" type="datetimeFigureOut">
              <a:rPr lang="en-US" smtClean="0"/>
              <a:t>5/18/22</a:t>
            </a:fld>
            <a:endParaRPr lang="en-US"/>
          </a:p>
        </p:txBody>
      </p:sp>
      <p:sp>
        <p:nvSpPr>
          <p:cNvPr id="5" name="Footer Placeholder 4">
            <a:extLst>
              <a:ext uri="{FF2B5EF4-FFF2-40B4-BE49-F238E27FC236}">
                <a16:creationId xmlns:a16="http://schemas.microsoft.com/office/drawing/2014/main" id="{4BBE16AC-B7D0-2591-6CC6-A3EC0879E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0F104-D39E-FA93-3CAB-D34F04C29D4D}"/>
              </a:ext>
            </a:extLst>
          </p:cNvPr>
          <p:cNvSpPr>
            <a:spLocks noGrp="1"/>
          </p:cNvSpPr>
          <p:nvPr>
            <p:ph type="sldNum" sz="quarter" idx="12"/>
          </p:nvPr>
        </p:nvSpPr>
        <p:spPr/>
        <p:txBody>
          <a:bodyPr/>
          <a:lstStyle/>
          <a:p>
            <a:fld id="{F314095E-A455-B24E-B0E5-50E4EF0F352B}" type="slidenum">
              <a:rPr lang="en-US" smtClean="0"/>
              <a:t>‹#›</a:t>
            </a:fld>
            <a:endParaRPr lang="en-US"/>
          </a:p>
        </p:txBody>
      </p:sp>
    </p:spTree>
    <p:extLst>
      <p:ext uri="{BB962C8B-B14F-4D97-AF65-F5344CB8AC3E}">
        <p14:creationId xmlns:p14="http://schemas.microsoft.com/office/powerpoint/2010/main" val="4187771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76C97-70CF-06A5-9279-58BE581284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08022A-DF77-C0A1-10BF-38F283240A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4BF9D8-D21F-B25B-E25C-E30DF65C8E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2FED88-4B07-48E4-56E5-5AEED1E90954}"/>
              </a:ext>
            </a:extLst>
          </p:cNvPr>
          <p:cNvSpPr>
            <a:spLocks noGrp="1"/>
          </p:cNvSpPr>
          <p:nvPr>
            <p:ph type="dt" sz="half" idx="10"/>
          </p:nvPr>
        </p:nvSpPr>
        <p:spPr/>
        <p:txBody>
          <a:bodyPr/>
          <a:lstStyle/>
          <a:p>
            <a:fld id="{403C80D2-5CA6-7649-BCB1-83BE964DBAC2}" type="datetimeFigureOut">
              <a:rPr lang="en-US" smtClean="0"/>
              <a:t>5/18/22</a:t>
            </a:fld>
            <a:endParaRPr lang="en-US"/>
          </a:p>
        </p:txBody>
      </p:sp>
      <p:sp>
        <p:nvSpPr>
          <p:cNvPr id="6" name="Footer Placeholder 5">
            <a:extLst>
              <a:ext uri="{FF2B5EF4-FFF2-40B4-BE49-F238E27FC236}">
                <a16:creationId xmlns:a16="http://schemas.microsoft.com/office/drawing/2014/main" id="{D43CA984-62D0-55A9-537E-21CB0A4424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ECBFDF-D664-DD9F-CFBC-A9D1B403A524}"/>
              </a:ext>
            </a:extLst>
          </p:cNvPr>
          <p:cNvSpPr>
            <a:spLocks noGrp="1"/>
          </p:cNvSpPr>
          <p:nvPr>
            <p:ph type="sldNum" sz="quarter" idx="12"/>
          </p:nvPr>
        </p:nvSpPr>
        <p:spPr/>
        <p:txBody>
          <a:bodyPr/>
          <a:lstStyle/>
          <a:p>
            <a:fld id="{F314095E-A455-B24E-B0E5-50E4EF0F352B}" type="slidenum">
              <a:rPr lang="en-US" smtClean="0"/>
              <a:t>‹#›</a:t>
            </a:fld>
            <a:endParaRPr lang="en-US"/>
          </a:p>
        </p:txBody>
      </p:sp>
    </p:spTree>
    <p:extLst>
      <p:ext uri="{BB962C8B-B14F-4D97-AF65-F5344CB8AC3E}">
        <p14:creationId xmlns:p14="http://schemas.microsoft.com/office/powerpoint/2010/main" val="269584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F1315-7AB3-A3FD-9DEC-6C3E5B8E4E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149144-3268-4A2D-011E-2CE09DBD36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590D3D-B899-5B4E-DA1B-709F85EABC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114060-0FAD-B37E-ECE0-F23D7AEB44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F69DF0-141E-596F-FAAE-C1E2B383B1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816DF7-CAD9-45C7-2CBC-8AF992060909}"/>
              </a:ext>
            </a:extLst>
          </p:cNvPr>
          <p:cNvSpPr>
            <a:spLocks noGrp="1"/>
          </p:cNvSpPr>
          <p:nvPr>
            <p:ph type="dt" sz="half" idx="10"/>
          </p:nvPr>
        </p:nvSpPr>
        <p:spPr/>
        <p:txBody>
          <a:bodyPr/>
          <a:lstStyle/>
          <a:p>
            <a:fld id="{403C80D2-5CA6-7649-BCB1-83BE964DBAC2}" type="datetimeFigureOut">
              <a:rPr lang="en-US" smtClean="0"/>
              <a:t>5/18/22</a:t>
            </a:fld>
            <a:endParaRPr lang="en-US"/>
          </a:p>
        </p:txBody>
      </p:sp>
      <p:sp>
        <p:nvSpPr>
          <p:cNvPr id="8" name="Footer Placeholder 7">
            <a:extLst>
              <a:ext uri="{FF2B5EF4-FFF2-40B4-BE49-F238E27FC236}">
                <a16:creationId xmlns:a16="http://schemas.microsoft.com/office/drawing/2014/main" id="{AAA4E955-B071-11A2-C0AD-B8BF921BC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930B8D-1762-A776-2409-FE6888C7426B}"/>
              </a:ext>
            </a:extLst>
          </p:cNvPr>
          <p:cNvSpPr>
            <a:spLocks noGrp="1"/>
          </p:cNvSpPr>
          <p:nvPr>
            <p:ph type="sldNum" sz="quarter" idx="12"/>
          </p:nvPr>
        </p:nvSpPr>
        <p:spPr/>
        <p:txBody>
          <a:bodyPr/>
          <a:lstStyle/>
          <a:p>
            <a:fld id="{F314095E-A455-B24E-B0E5-50E4EF0F352B}" type="slidenum">
              <a:rPr lang="en-US" smtClean="0"/>
              <a:t>‹#›</a:t>
            </a:fld>
            <a:endParaRPr lang="en-US"/>
          </a:p>
        </p:txBody>
      </p:sp>
    </p:spTree>
    <p:extLst>
      <p:ext uri="{BB962C8B-B14F-4D97-AF65-F5344CB8AC3E}">
        <p14:creationId xmlns:p14="http://schemas.microsoft.com/office/powerpoint/2010/main" val="3134787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E3FBC-CBAD-2E77-048B-10433D87F6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615975-D323-CC77-DC08-93C5145E54BA}"/>
              </a:ext>
            </a:extLst>
          </p:cNvPr>
          <p:cNvSpPr>
            <a:spLocks noGrp="1"/>
          </p:cNvSpPr>
          <p:nvPr>
            <p:ph type="dt" sz="half" idx="10"/>
          </p:nvPr>
        </p:nvSpPr>
        <p:spPr/>
        <p:txBody>
          <a:bodyPr/>
          <a:lstStyle/>
          <a:p>
            <a:fld id="{403C80D2-5CA6-7649-BCB1-83BE964DBAC2}" type="datetimeFigureOut">
              <a:rPr lang="en-US" smtClean="0"/>
              <a:t>5/18/22</a:t>
            </a:fld>
            <a:endParaRPr lang="en-US"/>
          </a:p>
        </p:txBody>
      </p:sp>
      <p:sp>
        <p:nvSpPr>
          <p:cNvPr id="4" name="Footer Placeholder 3">
            <a:extLst>
              <a:ext uri="{FF2B5EF4-FFF2-40B4-BE49-F238E27FC236}">
                <a16:creationId xmlns:a16="http://schemas.microsoft.com/office/drawing/2014/main" id="{847E47C1-2D47-E2D0-C8F4-14C9C61826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7D5D3-1DBC-5ED9-DE58-15EC9949EDC3}"/>
              </a:ext>
            </a:extLst>
          </p:cNvPr>
          <p:cNvSpPr>
            <a:spLocks noGrp="1"/>
          </p:cNvSpPr>
          <p:nvPr>
            <p:ph type="sldNum" sz="quarter" idx="12"/>
          </p:nvPr>
        </p:nvSpPr>
        <p:spPr/>
        <p:txBody>
          <a:bodyPr/>
          <a:lstStyle/>
          <a:p>
            <a:fld id="{F314095E-A455-B24E-B0E5-50E4EF0F352B}" type="slidenum">
              <a:rPr lang="en-US" smtClean="0"/>
              <a:t>‹#›</a:t>
            </a:fld>
            <a:endParaRPr lang="en-US"/>
          </a:p>
        </p:txBody>
      </p:sp>
    </p:spTree>
    <p:extLst>
      <p:ext uri="{BB962C8B-B14F-4D97-AF65-F5344CB8AC3E}">
        <p14:creationId xmlns:p14="http://schemas.microsoft.com/office/powerpoint/2010/main" val="108239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8C7363-C349-5F7C-5E89-9331116C0013}"/>
              </a:ext>
            </a:extLst>
          </p:cNvPr>
          <p:cNvSpPr>
            <a:spLocks noGrp="1"/>
          </p:cNvSpPr>
          <p:nvPr>
            <p:ph type="dt" sz="half" idx="10"/>
          </p:nvPr>
        </p:nvSpPr>
        <p:spPr/>
        <p:txBody>
          <a:bodyPr/>
          <a:lstStyle/>
          <a:p>
            <a:fld id="{403C80D2-5CA6-7649-BCB1-83BE964DBAC2}" type="datetimeFigureOut">
              <a:rPr lang="en-US" smtClean="0"/>
              <a:t>5/18/22</a:t>
            </a:fld>
            <a:endParaRPr lang="en-US"/>
          </a:p>
        </p:txBody>
      </p:sp>
      <p:sp>
        <p:nvSpPr>
          <p:cNvPr id="3" name="Footer Placeholder 2">
            <a:extLst>
              <a:ext uri="{FF2B5EF4-FFF2-40B4-BE49-F238E27FC236}">
                <a16:creationId xmlns:a16="http://schemas.microsoft.com/office/drawing/2014/main" id="{EB21BB3C-6781-C7B8-A0B8-F9FA1C04A1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B475C2-4507-299C-7833-F2E5C029CA72}"/>
              </a:ext>
            </a:extLst>
          </p:cNvPr>
          <p:cNvSpPr>
            <a:spLocks noGrp="1"/>
          </p:cNvSpPr>
          <p:nvPr>
            <p:ph type="sldNum" sz="quarter" idx="12"/>
          </p:nvPr>
        </p:nvSpPr>
        <p:spPr/>
        <p:txBody>
          <a:bodyPr/>
          <a:lstStyle/>
          <a:p>
            <a:fld id="{F314095E-A455-B24E-B0E5-50E4EF0F352B}" type="slidenum">
              <a:rPr lang="en-US" smtClean="0"/>
              <a:t>‹#›</a:t>
            </a:fld>
            <a:endParaRPr lang="en-US"/>
          </a:p>
        </p:txBody>
      </p:sp>
    </p:spTree>
    <p:extLst>
      <p:ext uri="{BB962C8B-B14F-4D97-AF65-F5344CB8AC3E}">
        <p14:creationId xmlns:p14="http://schemas.microsoft.com/office/powerpoint/2010/main" val="1360109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DD5B-E066-802E-9C01-F30F9CB369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107709-4A82-DC9E-EB2F-187CF8CC14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7ACC13-5337-F476-6D7E-6CE378A9D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E752C5-C45F-170A-C008-69D33C26CC58}"/>
              </a:ext>
            </a:extLst>
          </p:cNvPr>
          <p:cNvSpPr>
            <a:spLocks noGrp="1"/>
          </p:cNvSpPr>
          <p:nvPr>
            <p:ph type="dt" sz="half" idx="10"/>
          </p:nvPr>
        </p:nvSpPr>
        <p:spPr/>
        <p:txBody>
          <a:bodyPr/>
          <a:lstStyle/>
          <a:p>
            <a:fld id="{403C80D2-5CA6-7649-BCB1-83BE964DBAC2}" type="datetimeFigureOut">
              <a:rPr lang="en-US" smtClean="0"/>
              <a:t>5/18/22</a:t>
            </a:fld>
            <a:endParaRPr lang="en-US"/>
          </a:p>
        </p:txBody>
      </p:sp>
      <p:sp>
        <p:nvSpPr>
          <p:cNvPr id="6" name="Footer Placeholder 5">
            <a:extLst>
              <a:ext uri="{FF2B5EF4-FFF2-40B4-BE49-F238E27FC236}">
                <a16:creationId xmlns:a16="http://schemas.microsoft.com/office/drawing/2014/main" id="{2C7931FA-C7FD-CB36-D0B5-728D834CA8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084F2-25AF-A93B-6066-B5BE6AC6B56A}"/>
              </a:ext>
            </a:extLst>
          </p:cNvPr>
          <p:cNvSpPr>
            <a:spLocks noGrp="1"/>
          </p:cNvSpPr>
          <p:nvPr>
            <p:ph type="sldNum" sz="quarter" idx="12"/>
          </p:nvPr>
        </p:nvSpPr>
        <p:spPr/>
        <p:txBody>
          <a:bodyPr/>
          <a:lstStyle/>
          <a:p>
            <a:fld id="{F314095E-A455-B24E-B0E5-50E4EF0F352B}" type="slidenum">
              <a:rPr lang="en-US" smtClean="0"/>
              <a:t>‹#›</a:t>
            </a:fld>
            <a:endParaRPr lang="en-US"/>
          </a:p>
        </p:txBody>
      </p:sp>
    </p:spTree>
    <p:extLst>
      <p:ext uri="{BB962C8B-B14F-4D97-AF65-F5344CB8AC3E}">
        <p14:creationId xmlns:p14="http://schemas.microsoft.com/office/powerpoint/2010/main" val="387653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31E8-E4BA-698D-B6B5-9610157499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A94A0F-A0D8-32F0-06C6-19D4F50B4B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E0FA79-9B4D-5901-EE4D-34BA5B2DE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E065C2-9F67-A6FB-E699-890F25839F53}"/>
              </a:ext>
            </a:extLst>
          </p:cNvPr>
          <p:cNvSpPr>
            <a:spLocks noGrp="1"/>
          </p:cNvSpPr>
          <p:nvPr>
            <p:ph type="dt" sz="half" idx="10"/>
          </p:nvPr>
        </p:nvSpPr>
        <p:spPr/>
        <p:txBody>
          <a:bodyPr/>
          <a:lstStyle/>
          <a:p>
            <a:fld id="{403C80D2-5CA6-7649-BCB1-83BE964DBAC2}" type="datetimeFigureOut">
              <a:rPr lang="en-US" smtClean="0"/>
              <a:t>5/18/22</a:t>
            </a:fld>
            <a:endParaRPr lang="en-US"/>
          </a:p>
        </p:txBody>
      </p:sp>
      <p:sp>
        <p:nvSpPr>
          <p:cNvPr id="6" name="Footer Placeholder 5">
            <a:extLst>
              <a:ext uri="{FF2B5EF4-FFF2-40B4-BE49-F238E27FC236}">
                <a16:creationId xmlns:a16="http://schemas.microsoft.com/office/drawing/2014/main" id="{ED355DA2-7601-642A-8613-56F0582D1E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5CC98D-4F75-6AEF-B0CB-DD372D3B6CF3}"/>
              </a:ext>
            </a:extLst>
          </p:cNvPr>
          <p:cNvSpPr>
            <a:spLocks noGrp="1"/>
          </p:cNvSpPr>
          <p:nvPr>
            <p:ph type="sldNum" sz="quarter" idx="12"/>
          </p:nvPr>
        </p:nvSpPr>
        <p:spPr/>
        <p:txBody>
          <a:bodyPr/>
          <a:lstStyle/>
          <a:p>
            <a:fld id="{F314095E-A455-B24E-B0E5-50E4EF0F352B}" type="slidenum">
              <a:rPr lang="en-US" smtClean="0"/>
              <a:t>‹#›</a:t>
            </a:fld>
            <a:endParaRPr lang="en-US"/>
          </a:p>
        </p:txBody>
      </p:sp>
    </p:spTree>
    <p:extLst>
      <p:ext uri="{BB962C8B-B14F-4D97-AF65-F5344CB8AC3E}">
        <p14:creationId xmlns:p14="http://schemas.microsoft.com/office/powerpoint/2010/main" val="359734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A78F7D-33F1-1CA5-D3FC-923300F975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99AFA28-4C92-B477-D6D3-4D78D5FCC3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492D5B-4FFC-35D7-0D69-845A04FE7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3C80D2-5CA6-7649-BCB1-83BE964DBAC2}" type="datetimeFigureOut">
              <a:rPr lang="en-US" smtClean="0"/>
              <a:t>5/18/22</a:t>
            </a:fld>
            <a:endParaRPr lang="en-US"/>
          </a:p>
        </p:txBody>
      </p:sp>
      <p:sp>
        <p:nvSpPr>
          <p:cNvPr id="5" name="Footer Placeholder 4">
            <a:extLst>
              <a:ext uri="{FF2B5EF4-FFF2-40B4-BE49-F238E27FC236}">
                <a16:creationId xmlns:a16="http://schemas.microsoft.com/office/drawing/2014/main" id="{6FBFD73F-8682-AC9B-9D2F-CB7BEEC756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37AB14-2565-F573-0CC1-7171DF0D4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14095E-A455-B24E-B0E5-50E4EF0F352B}" type="slidenum">
              <a:rPr lang="en-US" smtClean="0"/>
              <a:t>‹#›</a:t>
            </a:fld>
            <a:endParaRPr lang="en-US"/>
          </a:p>
        </p:txBody>
      </p:sp>
    </p:spTree>
    <p:extLst>
      <p:ext uri="{BB962C8B-B14F-4D97-AF65-F5344CB8AC3E}">
        <p14:creationId xmlns:p14="http://schemas.microsoft.com/office/powerpoint/2010/main" val="2089605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strogeology.usgs.gov/search/map/Europa/Voyager-Galileo/Europa_Voyager_GalileoSSI_global_mosaic_500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C17E-E5A6-EA52-0725-5980E79EAE03}"/>
              </a:ext>
            </a:extLst>
          </p:cNvPr>
          <p:cNvSpPr>
            <a:spLocks noGrp="1"/>
          </p:cNvSpPr>
          <p:nvPr>
            <p:ph type="ctrTitle"/>
          </p:nvPr>
        </p:nvSpPr>
        <p:spPr/>
        <p:txBody>
          <a:bodyPr/>
          <a:lstStyle/>
          <a:p>
            <a:r>
              <a:rPr lang="en-US" dirty="0"/>
              <a:t>Reflectance Estimates</a:t>
            </a:r>
          </a:p>
        </p:txBody>
      </p:sp>
      <p:sp>
        <p:nvSpPr>
          <p:cNvPr id="3" name="Subtitle 2">
            <a:extLst>
              <a:ext uri="{FF2B5EF4-FFF2-40B4-BE49-F238E27FC236}">
                <a16:creationId xmlns:a16="http://schemas.microsoft.com/office/drawing/2014/main" id="{CA112083-CB82-149F-7DD8-1253E4D963B2}"/>
              </a:ext>
            </a:extLst>
          </p:cNvPr>
          <p:cNvSpPr>
            <a:spLocks noGrp="1"/>
          </p:cNvSpPr>
          <p:nvPr>
            <p:ph type="subTitle" idx="1"/>
          </p:nvPr>
        </p:nvSpPr>
        <p:spPr/>
        <p:txBody>
          <a:bodyPr/>
          <a:lstStyle/>
          <a:p>
            <a:r>
              <a:rPr lang="en-US" dirty="0"/>
              <a:t>Jarmak</a:t>
            </a:r>
            <a:r>
              <a:rPr lang="en-US"/>
              <a:t>, 05/26/22</a:t>
            </a:r>
            <a:endParaRPr lang="en-US" dirty="0"/>
          </a:p>
        </p:txBody>
      </p:sp>
    </p:spTree>
    <p:extLst>
      <p:ext uri="{BB962C8B-B14F-4D97-AF65-F5344CB8AC3E}">
        <p14:creationId xmlns:p14="http://schemas.microsoft.com/office/powerpoint/2010/main" val="3072711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6EA6E-C273-C759-6087-085C2A65451E}"/>
              </a:ext>
            </a:extLst>
          </p:cNvPr>
          <p:cNvSpPr>
            <a:spLocks noGrp="1"/>
          </p:cNvSpPr>
          <p:nvPr>
            <p:ph type="title"/>
          </p:nvPr>
        </p:nvSpPr>
        <p:spPr/>
        <p:txBody>
          <a:bodyPr/>
          <a:lstStyle/>
          <a:p>
            <a:r>
              <a:rPr lang="en-US" dirty="0"/>
              <a:t>Io Map (Vis/UV)</a:t>
            </a:r>
          </a:p>
        </p:txBody>
      </p:sp>
      <p:pic>
        <p:nvPicPr>
          <p:cNvPr id="5" name="Content Placeholder 4">
            <a:extLst>
              <a:ext uri="{FF2B5EF4-FFF2-40B4-BE49-F238E27FC236}">
                <a16:creationId xmlns:a16="http://schemas.microsoft.com/office/drawing/2014/main" id="{132A8E83-35A4-5040-61B0-06095F7310D9}"/>
              </a:ext>
            </a:extLst>
          </p:cNvPr>
          <p:cNvPicPr>
            <a:picLocks noGrp="1" noChangeAspect="1"/>
          </p:cNvPicPr>
          <p:nvPr>
            <p:ph idx="1"/>
          </p:nvPr>
        </p:nvPicPr>
        <p:blipFill>
          <a:blip r:embed="rId2"/>
          <a:stretch>
            <a:fillRect/>
          </a:stretch>
        </p:blipFill>
        <p:spPr>
          <a:xfrm>
            <a:off x="294216" y="1543523"/>
            <a:ext cx="5801784" cy="4351338"/>
          </a:xfrm>
        </p:spPr>
      </p:pic>
      <p:pic>
        <p:nvPicPr>
          <p:cNvPr id="7" name="Picture 6">
            <a:extLst>
              <a:ext uri="{FF2B5EF4-FFF2-40B4-BE49-F238E27FC236}">
                <a16:creationId xmlns:a16="http://schemas.microsoft.com/office/drawing/2014/main" id="{6787F855-7C31-F197-9756-0F201218151A}"/>
              </a:ext>
            </a:extLst>
          </p:cNvPr>
          <p:cNvPicPr>
            <a:picLocks noChangeAspect="1"/>
          </p:cNvPicPr>
          <p:nvPr/>
        </p:nvPicPr>
        <p:blipFill>
          <a:blip r:embed="rId3"/>
          <a:stretch>
            <a:fillRect/>
          </a:stretch>
        </p:blipFill>
        <p:spPr>
          <a:xfrm>
            <a:off x="5761747" y="1602025"/>
            <a:ext cx="5842000" cy="4381500"/>
          </a:xfrm>
          <a:prstGeom prst="rect">
            <a:avLst/>
          </a:prstGeom>
        </p:spPr>
      </p:pic>
    </p:spTree>
    <p:extLst>
      <p:ext uri="{BB962C8B-B14F-4D97-AF65-F5344CB8AC3E}">
        <p14:creationId xmlns:p14="http://schemas.microsoft.com/office/powerpoint/2010/main" val="163346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580C1-4695-ABFE-A270-AE883F002E7D}"/>
              </a:ext>
            </a:extLst>
          </p:cNvPr>
          <p:cNvSpPr>
            <a:spLocks noGrp="1"/>
          </p:cNvSpPr>
          <p:nvPr>
            <p:ph type="title"/>
          </p:nvPr>
        </p:nvSpPr>
        <p:spPr/>
        <p:txBody>
          <a:bodyPr/>
          <a:lstStyle/>
          <a:p>
            <a:r>
              <a:rPr lang="en-US" dirty="0"/>
              <a:t>More complicated models…</a:t>
            </a:r>
          </a:p>
        </p:txBody>
      </p:sp>
      <p:sp>
        <p:nvSpPr>
          <p:cNvPr id="3" name="Content Placeholder 2">
            <a:extLst>
              <a:ext uri="{FF2B5EF4-FFF2-40B4-BE49-F238E27FC236}">
                <a16:creationId xmlns:a16="http://schemas.microsoft.com/office/drawing/2014/main" id="{D04F0126-8602-AD25-DA0E-097FEC913162}"/>
              </a:ext>
            </a:extLst>
          </p:cNvPr>
          <p:cNvSpPr>
            <a:spLocks noGrp="1"/>
          </p:cNvSpPr>
          <p:nvPr>
            <p:ph idx="1"/>
          </p:nvPr>
        </p:nvSpPr>
        <p:spPr/>
        <p:txBody>
          <a:bodyPr/>
          <a:lstStyle/>
          <a:p>
            <a:r>
              <a:rPr lang="en-US" dirty="0"/>
              <a:t>The global photometric model in the works by </a:t>
            </a:r>
            <a:r>
              <a:rPr lang="en-US" dirty="0" err="1"/>
              <a:t>Belgacem</a:t>
            </a:r>
            <a:r>
              <a:rPr lang="en-US" dirty="0"/>
              <a:t> et al. 2021 is probably the highest fidelity option for Europa, but this group is still working on producing the global photometric model and it may be more relevant for the data analysis interpretation phase as opposed to observation planning phase where a less robust option would still be sufficient  </a:t>
            </a:r>
          </a:p>
        </p:txBody>
      </p:sp>
    </p:spTree>
    <p:extLst>
      <p:ext uri="{BB962C8B-B14F-4D97-AF65-F5344CB8AC3E}">
        <p14:creationId xmlns:p14="http://schemas.microsoft.com/office/powerpoint/2010/main" val="1252359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911B-8361-D63A-2545-EB4DFE052E7B}"/>
              </a:ext>
            </a:extLst>
          </p:cNvPr>
          <p:cNvSpPr>
            <a:spLocks noGrp="1"/>
          </p:cNvSpPr>
          <p:nvPr>
            <p:ph type="title"/>
          </p:nvPr>
        </p:nvSpPr>
        <p:spPr/>
        <p:txBody>
          <a:bodyPr/>
          <a:lstStyle/>
          <a:p>
            <a:r>
              <a:rPr lang="en-US" dirty="0" err="1"/>
              <a:t>Lommel-Seeliger</a:t>
            </a:r>
            <a:r>
              <a:rPr lang="en-US" dirty="0"/>
              <a:t> + Lambert Model</a:t>
            </a:r>
          </a:p>
        </p:txBody>
      </p:sp>
      <p:pic>
        <p:nvPicPr>
          <p:cNvPr id="4" name="Content Placeholder 3">
            <a:extLst>
              <a:ext uri="{FF2B5EF4-FFF2-40B4-BE49-F238E27FC236}">
                <a16:creationId xmlns:a16="http://schemas.microsoft.com/office/drawing/2014/main" id="{2DAE6F63-C920-89A2-3DC2-72D424634C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6027" y="2108497"/>
            <a:ext cx="5029200" cy="1041400"/>
          </a:xfrm>
          <a:prstGeom prst="rect">
            <a:avLst/>
          </a:prstGeom>
        </p:spPr>
      </p:pic>
      <p:sp>
        <p:nvSpPr>
          <p:cNvPr id="5" name="Rectangle 4">
            <a:extLst>
              <a:ext uri="{FF2B5EF4-FFF2-40B4-BE49-F238E27FC236}">
                <a16:creationId xmlns:a16="http://schemas.microsoft.com/office/drawing/2014/main" id="{76D12D6A-CC81-7049-8618-505FDC4DD4C6}"/>
              </a:ext>
            </a:extLst>
          </p:cNvPr>
          <p:cNvSpPr/>
          <p:nvPr/>
        </p:nvSpPr>
        <p:spPr>
          <a:xfrm>
            <a:off x="5422987" y="3149897"/>
            <a:ext cx="6096000" cy="923330"/>
          </a:xfrm>
          <a:prstGeom prst="rect">
            <a:avLst/>
          </a:prstGeom>
        </p:spPr>
        <p:txBody>
          <a:bodyPr>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A and B parameters dependent on multiple scattering surface amount, f(alpha) surface phase function describing roughness/compaction state/surface particle characteristics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130804A-A149-DF6E-F2AF-F7BFA3BE0D7C}"/>
              </a:ext>
            </a:extLst>
          </p:cNvPr>
          <p:cNvPicPr>
            <a:picLocks noChangeAspect="1"/>
          </p:cNvPicPr>
          <p:nvPr/>
        </p:nvPicPr>
        <p:blipFill rotWithShape="1">
          <a:blip r:embed="rId3">
            <a:extLst>
              <a:ext uri="{28A0092B-C50C-407E-A947-70E740481C1C}">
                <a14:useLocalDpi xmlns:a14="http://schemas.microsoft.com/office/drawing/2010/main" val="0"/>
              </a:ext>
            </a:extLst>
          </a:blip>
          <a:srcRect l="50088" r="3360" b="23474"/>
          <a:stretch/>
        </p:blipFill>
        <p:spPr>
          <a:xfrm>
            <a:off x="763313" y="4338944"/>
            <a:ext cx="3949263" cy="2491450"/>
          </a:xfrm>
          <a:prstGeom prst="rect">
            <a:avLst/>
          </a:prstGeom>
        </p:spPr>
      </p:pic>
      <p:sp>
        <p:nvSpPr>
          <p:cNvPr id="7" name="TextBox 6">
            <a:extLst>
              <a:ext uri="{FF2B5EF4-FFF2-40B4-BE49-F238E27FC236}">
                <a16:creationId xmlns:a16="http://schemas.microsoft.com/office/drawing/2014/main" id="{E9AEFDE4-18B1-1563-7854-0B4E42307C01}"/>
              </a:ext>
            </a:extLst>
          </p:cNvPr>
          <p:cNvSpPr txBox="1"/>
          <p:nvPr/>
        </p:nvSpPr>
        <p:spPr>
          <a:xfrm>
            <a:off x="4712576" y="5380344"/>
            <a:ext cx="6137706" cy="369332"/>
          </a:xfrm>
          <a:prstGeom prst="rect">
            <a:avLst/>
          </a:prstGeom>
          <a:noFill/>
        </p:spPr>
        <p:txBody>
          <a:bodyPr wrap="none" rtlCol="0">
            <a:spAutoFit/>
          </a:bodyPr>
          <a:lstStyle/>
          <a:p>
            <a:r>
              <a:rPr lang="en-US" dirty="0"/>
              <a:t>Fit photometric parameters for Europa from Dhingra et al. 2021</a:t>
            </a:r>
          </a:p>
        </p:txBody>
      </p:sp>
      <p:sp>
        <p:nvSpPr>
          <p:cNvPr id="8" name="TextBox 7">
            <a:extLst>
              <a:ext uri="{FF2B5EF4-FFF2-40B4-BE49-F238E27FC236}">
                <a16:creationId xmlns:a16="http://schemas.microsoft.com/office/drawing/2014/main" id="{75233DE6-CE23-C616-91DC-342768700C63}"/>
              </a:ext>
            </a:extLst>
          </p:cNvPr>
          <p:cNvSpPr txBox="1"/>
          <p:nvPr/>
        </p:nvSpPr>
        <p:spPr>
          <a:xfrm>
            <a:off x="1139934" y="3116641"/>
            <a:ext cx="3719608" cy="923330"/>
          </a:xfrm>
          <a:prstGeom prst="rect">
            <a:avLst/>
          </a:prstGeom>
          <a:noFill/>
        </p:spPr>
        <p:txBody>
          <a:bodyPr wrap="none" rtlCol="0">
            <a:spAutoFit/>
          </a:bodyPr>
          <a:lstStyle/>
          <a:p>
            <a:pPr marL="285750" indent="-285750">
              <a:buFont typeface="Arial" panose="020B0604020202020204" pitchFamily="34" charset="0"/>
              <a:buChar char="•"/>
            </a:pPr>
            <a:r>
              <a:rPr lang="en-US" dirty="0"/>
              <a:t>Normalization constraint: B = 1 – A</a:t>
            </a:r>
          </a:p>
          <a:p>
            <a:pPr marL="285750" indent="-285750">
              <a:buFont typeface="Arial" panose="020B0604020202020204" pitchFamily="34" charset="0"/>
              <a:buChar char="•"/>
            </a:pPr>
            <a:r>
              <a:rPr lang="en-US" dirty="0"/>
              <a:t>Mu0 = cos(incidence angle)</a:t>
            </a:r>
          </a:p>
          <a:p>
            <a:pPr marL="285750" indent="-285750">
              <a:buFont typeface="Arial" panose="020B0604020202020204" pitchFamily="34" charset="0"/>
              <a:buChar char="•"/>
            </a:pPr>
            <a:r>
              <a:rPr lang="en-US" dirty="0"/>
              <a:t>Mu = cos(emission angle)</a:t>
            </a:r>
          </a:p>
        </p:txBody>
      </p:sp>
      <p:sp>
        <p:nvSpPr>
          <p:cNvPr id="9" name="TextBox 8">
            <a:extLst>
              <a:ext uri="{FF2B5EF4-FFF2-40B4-BE49-F238E27FC236}">
                <a16:creationId xmlns:a16="http://schemas.microsoft.com/office/drawing/2014/main" id="{FCF5725C-CAF7-7B58-9F22-9EA7423DA68B}"/>
              </a:ext>
            </a:extLst>
          </p:cNvPr>
          <p:cNvSpPr txBox="1"/>
          <p:nvPr/>
        </p:nvSpPr>
        <p:spPr>
          <a:xfrm>
            <a:off x="1896854" y="1495422"/>
            <a:ext cx="7832529" cy="646331"/>
          </a:xfrm>
          <a:prstGeom prst="rect">
            <a:avLst/>
          </a:prstGeom>
          <a:noFill/>
        </p:spPr>
        <p:txBody>
          <a:bodyPr wrap="none" rtlCol="0">
            <a:spAutoFit/>
          </a:bodyPr>
          <a:lstStyle/>
          <a:p>
            <a:pPr algn="ctr"/>
            <a:r>
              <a:rPr lang="en-US" i="1" dirty="0"/>
              <a:t>Issue with this approach is that f(alpha) encodes the albedo information so it isn’t</a:t>
            </a:r>
          </a:p>
          <a:p>
            <a:pPr algn="ctr"/>
            <a:r>
              <a:rPr lang="en-US" i="1" dirty="0"/>
              <a:t>trivial to just add in a UV scaled albedo factor</a:t>
            </a:r>
          </a:p>
        </p:txBody>
      </p:sp>
    </p:spTree>
    <p:extLst>
      <p:ext uri="{BB962C8B-B14F-4D97-AF65-F5344CB8AC3E}">
        <p14:creationId xmlns:p14="http://schemas.microsoft.com/office/powerpoint/2010/main" val="1241164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FEB3-5EC8-3219-09FD-E4A1061C5B8E}"/>
              </a:ext>
            </a:extLst>
          </p:cNvPr>
          <p:cNvSpPr>
            <a:spLocks noGrp="1"/>
          </p:cNvSpPr>
          <p:nvPr>
            <p:ph type="title"/>
          </p:nvPr>
        </p:nvSpPr>
        <p:spPr/>
        <p:txBody>
          <a:bodyPr>
            <a:normAutofit fontScale="90000"/>
          </a:bodyPr>
          <a:lstStyle/>
          <a:p>
            <a:r>
              <a:rPr lang="en-US" dirty="0"/>
              <a:t>Linear Fits for Photometric Parameters of the </a:t>
            </a:r>
            <a:r>
              <a:rPr lang="en-US" dirty="0" err="1"/>
              <a:t>Minnaert</a:t>
            </a:r>
            <a:r>
              <a:rPr lang="en-US" dirty="0"/>
              <a:t> and </a:t>
            </a:r>
            <a:r>
              <a:rPr lang="en-US" dirty="0" err="1"/>
              <a:t>Lommel-Seeliger</a:t>
            </a:r>
            <a:r>
              <a:rPr lang="en-US" dirty="0"/>
              <a:t> + Lambert Models</a:t>
            </a:r>
          </a:p>
        </p:txBody>
      </p:sp>
      <p:pic>
        <p:nvPicPr>
          <p:cNvPr id="4" name="Content Placeholder 3">
            <a:extLst>
              <a:ext uri="{FF2B5EF4-FFF2-40B4-BE49-F238E27FC236}">
                <a16:creationId xmlns:a16="http://schemas.microsoft.com/office/drawing/2014/main" id="{DFE9F282-D489-36AD-1A01-7D69B9AAD2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021" y="1959581"/>
            <a:ext cx="10515600" cy="2696061"/>
          </a:xfrm>
          <a:prstGeom prst="rect">
            <a:avLst/>
          </a:prstGeom>
        </p:spPr>
      </p:pic>
      <p:sp>
        <p:nvSpPr>
          <p:cNvPr id="5" name="TextBox 4">
            <a:extLst>
              <a:ext uri="{FF2B5EF4-FFF2-40B4-BE49-F238E27FC236}">
                <a16:creationId xmlns:a16="http://schemas.microsoft.com/office/drawing/2014/main" id="{1DEE99FF-EBB0-22AA-3966-8FD5654D8A85}"/>
              </a:ext>
            </a:extLst>
          </p:cNvPr>
          <p:cNvSpPr txBox="1"/>
          <p:nvPr/>
        </p:nvSpPr>
        <p:spPr>
          <a:xfrm>
            <a:off x="900386" y="4694446"/>
            <a:ext cx="6827510" cy="646331"/>
          </a:xfrm>
          <a:prstGeom prst="rect">
            <a:avLst/>
          </a:prstGeom>
          <a:noFill/>
        </p:spPr>
        <p:txBody>
          <a:bodyPr wrap="none" rtlCol="0">
            <a:spAutoFit/>
          </a:bodyPr>
          <a:lstStyle/>
          <a:p>
            <a:r>
              <a:rPr lang="en-US" dirty="0"/>
              <a:t>Model fits based on 20 selected regions separated by geologic features</a:t>
            </a:r>
          </a:p>
          <a:p>
            <a:endParaRPr lang="en-US" dirty="0"/>
          </a:p>
        </p:txBody>
      </p:sp>
    </p:spTree>
    <p:extLst>
      <p:ext uri="{BB962C8B-B14F-4D97-AF65-F5344CB8AC3E}">
        <p14:creationId xmlns:p14="http://schemas.microsoft.com/office/powerpoint/2010/main" val="2005954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5FAB-B78F-FD4D-625C-11726B33A2CE}"/>
              </a:ext>
            </a:extLst>
          </p:cNvPr>
          <p:cNvSpPr>
            <a:spLocks noGrp="1"/>
          </p:cNvSpPr>
          <p:nvPr>
            <p:ph type="title"/>
          </p:nvPr>
        </p:nvSpPr>
        <p:spPr/>
        <p:txBody>
          <a:bodyPr/>
          <a:lstStyle/>
          <a:p>
            <a:r>
              <a:rPr lang="en-US" dirty="0" err="1"/>
              <a:t>Hapke</a:t>
            </a:r>
            <a:r>
              <a:rPr lang="en-US" dirty="0"/>
              <a:t> Model (Parameters fit from </a:t>
            </a:r>
            <a:r>
              <a:rPr lang="en-US" dirty="0" err="1"/>
              <a:t>Belgacem</a:t>
            </a:r>
            <a:r>
              <a:rPr lang="en-US" dirty="0"/>
              <a:t> et al. 2020)</a:t>
            </a:r>
          </a:p>
        </p:txBody>
      </p:sp>
      <p:pic>
        <p:nvPicPr>
          <p:cNvPr id="4" name="Content Placeholder 3">
            <a:extLst>
              <a:ext uri="{FF2B5EF4-FFF2-40B4-BE49-F238E27FC236}">
                <a16:creationId xmlns:a16="http://schemas.microsoft.com/office/drawing/2014/main" id="{AA99CE44-8FA9-9289-E432-1F96DDBA3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704" y="1857621"/>
            <a:ext cx="5727700" cy="787400"/>
          </a:xfrm>
          <a:prstGeom prst="rect">
            <a:avLst/>
          </a:prstGeom>
        </p:spPr>
      </p:pic>
      <p:pic>
        <p:nvPicPr>
          <p:cNvPr id="5" name="Picture 4">
            <a:extLst>
              <a:ext uri="{FF2B5EF4-FFF2-40B4-BE49-F238E27FC236}">
                <a16:creationId xmlns:a16="http://schemas.microsoft.com/office/drawing/2014/main" id="{68962490-F56D-666D-023C-F6DBA81E9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907" y="2801880"/>
            <a:ext cx="1819275" cy="1219200"/>
          </a:xfrm>
          <a:prstGeom prst="rect">
            <a:avLst/>
          </a:prstGeom>
        </p:spPr>
      </p:pic>
      <p:pic>
        <p:nvPicPr>
          <p:cNvPr id="6" name="Picture 5">
            <a:extLst>
              <a:ext uri="{FF2B5EF4-FFF2-40B4-BE49-F238E27FC236}">
                <a16:creationId xmlns:a16="http://schemas.microsoft.com/office/drawing/2014/main" id="{A3E266FA-EB7D-0CC7-A117-DB7D9F376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182" y="2752393"/>
            <a:ext cx="4745990" cy="1845945"/>
          </a:xfrm>
          <a:prstGeom prst="rect">
            <a:avLst/>
          </a:prstGeom>
        </p:spPr>
      </p:pic>
      <p:pic>
        <p:nvPicPr>
          <p:cNvPr id="7" name="Picture 6">
            <a:extLst>
              <a:ext uri="{FF2B5EF4-FFF2-40B4-BE49-F238E27FC236}">
                <a16:creationId xmlns:a16="http://schemas.microsoft.com/office/drawing/2014/main" id="{BEF39C4B-585F-28E7-AC50-0CB48AE07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998" y="5036907"/>
            <a:ext cx="4493260" cy="599440"/>
          </a:xfrm>
          <a:prstGeom prst="rect">
            <a:avLst/>
          </a:prstGeom>
        </p:spPr>
      </p:pic>
      <p:pic>
        <p:nvPicPr>
          <p:cNvPr id="8" name="Picture 7">
            <a:extLst>
              <a:ext uri="{FF2B5EF4-FFF2-40B4-BE49-F238E27FC236}">
                <a16:creationId xmlns:a16="http://schemas.microsoft.com/office/drawing/2014/main" id="{666FB233-15F6-1D65-57EC-40A0ACA560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3031" y="5764736"/>
            <a:ext cx="3657600" cy="846455"/>
          </a:xfrm>
          <a:prstGeom prst="rect">
            <a:avLst/>
          </a:prstGeom>
        </p:spPr>
      </p:pic>
      <p:pic>
        <p:nvPicPr>
          <p:cNvPr id="9" name="Picture 8">
            <a:extLst>
              <a:ext uri="{FF2B5EF4-FFF2-40B4-BE49-F238E27FC236}">
                <a16:creationId xmlns:a16="http://schemas.microsoft.com/office/drawing/2014/main" id="{1215B673-B36E-B86D-7830-8AB59D9697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056" y="5793312"/>
            <a:ext cx="1958975" cy="789305"/>
          </a:xfrm>
          <a:prstGeom prst="rect">
            <a:avLst/>
          </a:prstGeom>
        </p:spPr>
      </p:pic>
      <p:sp>
        <p:nvSpPr>
          <p:cNvPr id="15" name="TextBox 14">
            <a:extLst>
              <a:ext uri="{FF2B5EF4-FFF2-40B4-BE49-F238E27FC236}">
                <a16:creationId xmlns:a16="http://schemas.microsoft.com/office/drawing/2014/main" id="{3E648105-2966-3FC6-7C90-CB007DF6BD82}"/>
              </a:ext>
            </a:extLst>
          </p:cNvPr>
          <p:cNvSpPr txBox="1"/>
          <p:nvPr/>
        </p:nvSpPr>
        <p:spPr>
          <a:xfrm>
            <a:off x="7479172" y="2862232"/>
            <a:ext cx="4545796" cy="2031325"/>
          </a:xfrm>
          <a:prstGeom prst="rect">
            <a:avLst/>
          </a:prstGeom>
          <a:noFill/>
        </p:spPr>
        <p:txBody>
          <a:bodyPr wrap="none" rtlCol="0">
            <a:spAutoFit/>
          </a:bodyPr>
          <a:lstStyle/>
          <a:p>
            <a:r>
              <a:rPr lang="en-US" dirty="0"/>
              <a:t>From </a:t>
            </a:r>
            <a:r>
              <a:rPr lang="en-US" dirty="0" err="1"/>
              <a:t>Hapke</a:t>
            </a:r>
            <a:r>
              <a:rPr lang="en-US" dirty="0"/>
              <a:t> et al chapter</a:t>
            </a:r>
          </a:p>
          <a:p>
            <a:r>
              <a:rPr lang="en-US" dirty="0"/>
              <a:t>on roughness, S is a very </a:t>
            </a:r>
          </a:p>
          <a:p>
            <a:r>
              <a:rPr lang="en-US" dirty="0"/>
              <a:t>complex function describing the macroscopic </a:t>
            </a:r>
          </a:p>
          <a:p>
            <a:r>
              <a:rPr lang="en-US" dirty="0"/>
              <a:t>roughness, not sure</a:t>
            </a:r>
          </a:p>
          <a:p>
            <a:r>
              <a:rPr lang="en-US" dirty="0"/>
              <a:t>whether the macroscopic</a:t>
            </a:r>
          </a:p>
          <a:p>
            <a:r>
              <a:rPr lang="en-US" dirty="0"/>
              <a:t>roughness parameter theta intended to be the</a:t>
            </a:r>
          </a:p>
          <a:p>
            <a:r>
              <a:rPr lang="en-US" dirty="0"/>
              <a:t>fit parameter to this value..</a:t>
            </a:r>
          </a:p>
        </p:txBody>
      </p:sp>
      <p:sp>
        <p:nvSpPr>
          <p:cNvPr id="16" name="TextBox 15">
            <a:extLst>
              <a:ext uri="{FF2B5EF4-FFF2-40B4-BE49-F238E27FC236}">
                <a16:creationId xmlns:a16="http://schemas.microsoft.com/office/drawing/2014/main" id="{A6C4267E-8076-8CBA-96F3-D98F22207054}"/>
              </a:ext>
            </a:extLst>
          </p:cNvPr>
          <p:cNvSpPr txBox="1"/>
          <p:nvPr/>
        </p:nvSpPr>
        <p:spPr>
          <a:xfrm>
            <a:off x="6967889" y="4893557"/>
            <a:ext cx="5146281" cy="2031325"/>
          </a:xfrm>
          <a:prstGeom prst="rect">
            <a:avLst/>
          </a:prstGeom>
          <a:noFill/>
        </p:spPr>
        <p:txBody>
          <a:bodyPr wrap="none" rtlCol="0">
            <a:spAutoFit/>
          </a:bodyPr>
          <a:lstStyle/>
          <a:p>
            <a:r>
              <a:rPr lang="en-US" dirty="0"/>
              <a:t>Paper fits values for omega, maybe</a:t>
            </a:r>
          </a:p>
          <a:p>
            <a:r>
              <a:rPr lang="en-US" dirty="0"/>
              <a:t>can use albedo map instead for finer</a:t>
            </a:r>
          </a:p>
          <a:p>
            <a:r>
              <a:rPr lang="en-US" dirty="0" err="1"/>
              <a:t>lat</a:t>
            </a:r>
            <a:r>
              <a:rPr lang="en-US" dirty="0"/>
              <a:t>/</a:t>
            </a:r>
            <a:r>
              <a:rPr lang="en-US" dirty="0" err="1"/>
              <a:t>lon</a:t>
            </a:r>
            <a:r>
              <a:rPr lang="en-US" dirty="0"/>
              <a:t> coverage? Paper though mentions</a:t>
            </a:r>
          </a:p>
          <a:p>
            <a:r>
              <a:rPr lang="en-US" dirty="0"/>
              <a:t>a slight discrepancy between albedo from </a:t>
            </a:r>
          </a:p>
          <a:p>
            <a:r>
              <a:rPr lang="en-US" dirty="0"/>
              <a:t>map vs fit parameter which they suggest could be</a:t>
            </a:r>
          </a:p>
          <a:p>
            <a:r>
              <a:rPr lang="en-US" dirty="0"/>
              <a:t>a result of how the map was normalized contributing</a:t>
            </a:r>
          </a:p>
          <a:p>
            <a:r>
              <a:rPr lang="en-US" dirty="0"/>
              <a:t>to photometric errors</a:t>
            </a:r>
          </a:p>
        </p:txBody>
      </p:sp>
      <p:sp>
        <p:nvSpPr>
          <p:cNvPr id="17" name="TextBox 16">
            <a:extLst>
              <a:ext uri="{FF2B5EF4-FFF2-40B4-BE49-F238E27FC236}">
                <a16:creationId xmlns:a16="http://schemas.microsoft.com/office/drawing/2014/main" id="{D9A8282F-BC79-F5C0-563C-37824C668719}"/>
              </a:ext>
            </a:extLst>
          </p:cNvPr>
          <p:cNvSpPr txBox="1"/>
          <p:nvPr/>
        </p:nvSpPr>
        <p:spPr>
          <a:xfrm>
            <a:off x="3886201" y="1103918"/>
            <a:ext cx="6090920" cy="646331"/>
          </a:xfrm>
          <a:prstGeom prst="rect">
            <a:avLst/>
          </a:prstGeom>
          <a:noFill/>
        </p:spPr>
        <p:txBody>
          <a:bodyPr wrap="square" rtlCol="0">
            <a:spAutoFit/>
          </a:bodyPr>
          <a:lstStyle/>
          <a:p>
            <a:r>
              <a:rPr lang="en-US" i="1" dirty="0"/>
              <a:t>A higher fidelity option that better captures photometric properties of Europa, but much more complicated</a:t>
            </a:r>
          </a:p>
        </p:txBody>
      </p:sp>
    </p:spTree>
    <p:extLst>
      <p:ext uri="{BB962C8B-B14F-4D97-AF65-F5344CB8AC3E}">
        <p14:creationId xmlns:p14="http://schemas.microsoft.com/office/powerpoint/2010/main" val="4033144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787B-1160-0150-2D1E-0F7209952460}"/>
              </a:ext>
            </a:extLst>
          </p:cNvPr>
          <p:cNvSpPr>
            <a:spLocks noGrp="1"/>
          </p:cNvSpPr>
          <p:nvPr>
            <p:ph type="title"/>
          </p:nvPr>
        </p:nvSpPr>
        <p:spPr/>
        <p:txBody>
          <a:bodyPr/>
          <a:lstStyle/>
          <a:p>
            <a:r>
              <a:rPr lang="en-US" dirty="0"/>
              <a:t>Albedo Estimate Overview</a:t>
            </a:r>
          </a:p>
        </p:txBody>
      </p:sp>
      <p:sp>
        <p:nvSpPr>
          <p:cNvPr id="3" name="Content Placeholder 2">
            <a:extLst>
              <a:ext uri="{FF2B5EF4-FFF2-40B4-BE49-F238E27FC236}">
                <a16:creationId xmlns:a16="http://schemas.microsoft.com/office/drawing/2014/main" id="{7B67787C-A451-E475-2785-D1C4CE3CDA52}"/>
              </a:ext>
            </a:extLst>
          </p:cNvPr>
          <p:cNvSpPr>
            <a:spLocks noGrp="1"/>
          </p:cNvSpPr>
          <p:nvPr>
            <p:ph idx="1"/>
          </p:nvPr>
        </p:nvSpPr>
        <p:spPr>
          <a:xfrm>
            <a:off x="838200" y="1470901"/>
            <a:ext cx="10515600" cy="4351338"/>
          </a:xfrm>
        </p:spPr>
        <p:txBody>
          <a:bodyPr/>
          <a:lstStyle/>
          <a:p>
            <a:r>
              <a:rPr lang="en-US" dirty="0"/>
              <a:t>Read in cylindrical projection of Moon as a 2D image array</a:t>
            </a:r>
          </a:p>
          <a:p>
            <a:r>
              <a:rPr lang="en-US" dirty="0"/>
              <a:t>Normalize the pixel brightness values between 0 and 1 </a:t>
            </a:r>
          </a:p>
          <a:p>
            <a:r>
              <a:rPr lang="en-US" dirty="0"/>
              <a:t>Invert and scale from 0 to 0.2 </a:t>
            </a:r>
          </a:p>
          <a:p>
            <a:r>
              <a:rPr lang="en-US" dirty="0"/>
              <a:t>Albedo as function of latitude and longitude</a:t>
            </a:r>
          </a:p>
          <a:p>
            <a:endParaRPr lang="en-US" dirty="0"/>
          </a:p>
        </p:txBody>
      </p:sp>
      <p:pic>
        <p:nvPicPr>
          <p:cNvPr id="4" name="Picture 3">
            <a:extLst>
              <a:ext uri="{FF2B5EF4-FFF2-40B4-BE49-F238E27FC236}">
                <a16:creationId xmlns:a16="http://schemas.microsoft.com/office/drawing/2014/main" id="{BDEC5154-F631-AEE7-FADE-7CBD27FC511C}"/>
              </a:ext>
            </a:extLst>
          </p:cNvPr>
          <p:cNvPicPr>
            <a:picLocks noChangeAspect="1"/>
          </p:cNvPicPr>
          <p:nvPr/>
        </p:nvPicPr>
        <p:blipFill rotWithShape="1">
          <a:blip r:embed="rId2"/>
          <a:srcRect t="8798" b="9188"/>
          <a:stretch/>
        </p:blipFill>
        <p:spPr>
          <a:xfrm>
            <a:off x="451986" y="3527918"/>
            <a:ext cx="5413832" cy="3330082"/>
          </a:xfrm>
          <a:prstGeom prst="rect">
            <a:avLst/>
          </a:prstGeom>
        </p:spPr>
      </p:pic>
      <p:pic>
        <p:nvPicPr>
          <p:cNvPr id="5" name="Picture 4">
            <a:extLst>
              <a:ext uri="{FF2B5EF4-FFF2-40B4-BE49-F238E27FC236}">
                <a16:creationId xmlns:a16="http://schemas.microsoft.com/office/drawing/2014/main" id="{AFAE2F9F-B464-C209-A9A6-F32E156F4CE8}"/>
              </a:ext>
            </a:extLst>
          </p:cNvPr>
          <p:cNvPicPr>
            <a:picLocks noChangeAspect="1"/>
          </p:cNvPicPr>
          <p:nvPr/>
        </p:nvPicPr>
        <p:blipFill rotWithShape="1">
          <a:blip r:embed="rId3"/>
          <a:srcRect t="8797" b="9188"/>
          <a:stretch/>
        </p:blipFill>
        <p:spPr>
          <a:xfrm>
            <a:off x="5779685" y="3464529"/>
            <a:ext cx="5516887" cy="3393471"/>
          </a:xfrm>
          <a:prstGeom prst="rect">
            <a:avLst/>
          </a:prstGeom>
        </p:spPr>
      </p:pic>
    </p:spTree>
    <p:extLst>
      <p:ext uri="{BB962C8B-B14F-4D97-AF65-F5344CB8AC3E}">
        <p14:creationId xmlns:p14="http://schemas.microsoft.com/office/powerpoint/2010/main" val="3817171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D9C4-2EDA-B45C-064D-C82B4D7C7CE6}"/>
              </a:ext>
            </a:extLst>
          </p:cNvPr>
          <p:cNvSpPr>
            <a:spLocks noGrp="1"/>
          </p:cNvSpPr>
          <p:nvPr>
            <p:ph type="title"/>
          </p:nvPr>
        </p:nvSpPr>
        <p:spPr/>
        <p:txBody>
          <a:bodyPr/>
          <a:lstStyle/>
          <a:p>
            <a:r>
              <a:rPr lang="en-US" dirty="0"/>
              <a:t>Reflectance from Albedo</a:t>
            </a:r>
          </a:p>
        </p:txBody>
      </p:sp>
      <p:sp>
        <p:nvSpPr>
          <p:cNvPr id="3" name="Content Placeholder 2">
            <a:extLst>
              <a:ext uri="{FF2B5EF4-FFF2-40B4-BE49-F238E27FC236}">
                <a16:creationId xmlns:a16="http://schemas.microsoft.com/office/drawing/2014/main" id="{745A841C-CCAC-23EF-D283-9EE9D8533EE5}"/>
              </a:ext>
            </a:extLst>
          </p:cNvPr>
          <p:cNvSpPr>
            <a:spLocks noGrp="1"/>
          </p:cNvSpPr>
          <p:nvPr>
            <p:ph idx="1"/>
          </p:nvPr>
        </p:nvSpPr>
        <p:spPr/>
        <p:txBody>
          <a:bodyPr/>
          <a:lstStyle/>
          <a:p>
            <a:r>
              <a:rPr lang="en-US" dirty="0"/>
              <a:t>Assuming Lambertian symmetry: Albedo / pi (no geometric input)</a:t>
            </a:r>
          </a:p>
          <a:p>
            <a:r>
              <a:rPr lang="en-US" dirty="0"/>
              <a:t>Geometry dependencies include phase angle, incidence angle, emission angle </a:t>
            </a:r>
          </a:p>
          <a:p>
            <a:r>
              <a:rPr lang="en-US" dirty="0"/>
              <a:t>In order from highest fidelity and complexity to least complexity: </a:t>
            </a:r>
          </a:p>
          <a:p>
            <a:pPr marL="0" indent="0">
              <a:buNone/>
            </a:pPr>
            <a:r>
              <a:rPr lang="en-US" dirty="0"/>
              <a:t>Polynomial model (global photometric model scaled by albedo as function of </a:t>
            </a:r>
            <a:r>
              <a:rPr lang="en-US" dirty="0" err="1"/>
              <a:t>lat</a:t>
            </a:r>
            <a:r>
              <a:rPr lang="en-US" dirty="0"/>
              <a:t>/</a:t>
            </a:r>
            <a:r>
              <a:rPr lang="en-US" dirty="0" err="1"/>
              <a:t>lon</a:t>
            </a:r>
            <a:r>
              <a:rPr lang="en-US" dirty="0"/>
              <a:t>), </a:t>
            </a:r>
            <a:r>
              <a:rPr lang="en-US" dirty="0" err="1"/>
              <a:t>Hapke</a:t>
            </a:r>
            <a:r>
              <a:rPr lang="en-US" dirty="0"/>
              <a:t> model, </a:t>
            </a:r>
            <a:r>
              <a:rPr lang="en-US" dirty="0" err="1"/>
              <a:t>Lommel-Seeliger</a:t>
            </a:r>
            <a:r>
              <a:rPr lang="en-US" dirty="0"/>
              <a:t> plus Lambert, </a:t>
            </a:r>
            <a:r>
              <a:rPr lang="en-US" dirty="0" err="1"/>
              <a:t>Minnaert</a:t>
            </a:r>
            <a:endParaRPr lang="en-US" dirty="0"/>
          </a:p>
          <a:p>
            <a:r>
              <a:rPr lang="en-US" dirty="0"/>
              <a:t>Reflectance function will take the form, </a:t>
            </a:r>
          </a:p>
          <a:p>
            <a:pPr marL="0" indent="0">
              <a:buNone/>
            </a:pPr>
            <a:r>
              <a:rPr lang="en-US" dirty="0"/>
              <a:t>Reflectance(latitude, longitude, emission, incidence, phase, moon)</a:t>
            </a:r>
          </a:p>
        </p:txBody>
      </p:sp>
    </p:spTree>
    <p:extLst>
      <p:ext uri="{BB962C8B-B14F-4D97-AF65-F5344CB8AC3E}">
        <p14:creationId xmlns:p14="http://schemas.microsoft.com/office/powerpoint/2010/main" val="4187956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073B2-4552-CBDE-975A-34ED29A0E62E}"/>
              </a:ext>
            </a:extLst>
          </p:cNvPr>
          <p:cNvSpPr>
            <a:spLocks noGrp="1"/>
          </p:cNvSpPr>
          <p:nvPr>
            <p:ph type="title"/>
          </p:nvPr>
        </p:nvSpPr>
        <p:spPr/>
        <p:txBody>
          <a:bodyPr/>
          <a:lstStyle/>
          <a:p>
            <a:r>
              <a:rPr lang="en-US" dirty="0"/>
              <a:t>Simplest that includes geometry: </a:t>
            </a:r>
            <a:r>
              <a:rPr lang="en-US" dirty="0" err="1"/>
              <a:t>Minnaert</a:t>
            </a:r>
            <a:endParaRPr lang="en-US" dirty="0"/>
          </a:p>
        </p:txBody>
      </p:sp>
      <p:pic>
        <p:nvPicPr>
          <p:cNvPr id="5" name="Content Placeholder 4">
            <a:extLst>
              <a:ext uri="{FF2B5EF4-FFF2-40B4-BE49-F238E27FC236}">
                <a16:creationId xmlns:a16="http://schemas.microsoft.com/office/drawing/2014/main" id="{3EBFD5FA-2F8B-1C4E-365F-04B599B3C69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3457" r="7584"/>
          <a:stretch/>
        </p:blipFill>
        <p:spPr>
          <a:xfrm>
            <a:off x="4024158" y="1552963"/>
            <a:ext cx="2910732" cy="560539"/>
          </a:xfrm>
          <a:prstGeom prst="rect">
            <a:avLst/>
          </a:prstGeom>
        </p:spPr>
      </p:pic>
      <p:sp>
        <p:nvSpPr>
          <p:cNvPr id="6" name="TextBox 5">
            <a:extLst>
              <a:ext uri="{FF2B5EF4-FFF2-40B4-BE49-F238E27FC236}">
                <a16:creationId xmlns:a16="http://schemas.microsoft.com/office/drawing/2014/main" id="{5A5D1E76-CE91-B6D1-9A36-51CFF9EB8431}"/>
              </a:ext>
            </a:extLst>
          </p:cNvPr>
          <p:cNvSpPr txBox="1"/>
          <p:nvPr/>
        </p:nvSpPr>
        <p:spPr>
          <a:xfrm>
            <a:off x="1467200" y="2146624"/>
            <a:ext cx="9069278" cy="1477328"/>
          </a:xfrm>
          <a:prstGeom prst="rect">
            <a:avLst/>
          </a:prstGeom>
          <a:noFill/>
        </p:spPr>
        <p:txBody>
          <a:bodyPr wrap="none" rtlCol="0">
            <a:spAutoFit/>
          </a:bodyPr>
          <a:lstStyle/>
          <a:p>
            <a:pPr marL="285750" indent="-285750">
              <a:buFont typeface="Arial" panose="020B0604020202020204" pitchFamily="34" charset="0"/>
              <a:buChar char="•"/>
            </a:pPr>
            <a:r>
              <a:rPr lang="en-US" dirty="0"/>
              <a:t>B0 = albedo (for a lunar photometric function is geometric albedo)</a:t>
            </a:r>
          </a:p>
          <a:p>
            <a:pPr marL="285750" indent="-285750">
              <a:buFont typeface="Arial" panose="020B0604020202020204" pitchFamily="34" charset="0"/>
              <a:buChar char="•"/>
            </a:pPr>
            <a:r>
              <a:rPr lang="en-US" dirty="0"/>
              <a:t>Mu0 = cos(incidence angle)</a:t>
            </a:r>
          </a:p>
          <a:p>
            <a:pPr marL="285750" indent="-285750">
              <a:buFont typeface="Arial" panose="020B0604020202020204" pitchFamily="34" charset="0"/>
              <a:buChar char="•"/>
            </a:pPr>
            <a:r>
              <a:rPr lang="en-US" dirty="0"/>
              <a:t>Mu = cos(emission angle)</a:t>
            </a:r>
          </a:p>
          <a:p>
            <a:pPr marL="285750" indent="-285750">
              <a:buFont typeface="Arial" panose="020B0604020202020204" pitchFamily="34" charset="0"/>
              <a:buChar char="•"/>
            </a:pPr>
            <a:r>
              <a:rPr lang="en-US" dirty="0"/>
              <a:t>k fit photometric parameter dependent on solar phase angle </a:t>
            </a:r>
          </a:p>
          <a:p>
            <a:pPr marL="285750" indent="-285750">
              <a:buFont typeface="Arial" panose="020B0604020202020204" pitchFamily="34" charset="0"/>
              <a:buChar char="•"/>
            </a:pPr>
            <a:r>
              <a:rPr lang="en-US" dirty="0"/>
              <a:t>Lambert surface has k = 1, low-albedo surface with </a:t>
            </a:r>
            <a:r>
              <a:rPr lang="en-US" dirty="0" err="1"/>
              <a:t>Lomel-Seeliger</a:t>
            </a:r>
            <a:r>
              <a:rPr lang="en-US" dirty="0"/>
              <a:t> scattering law has k ~ 0.5</a:t>
            </a:r>
          </a:p>
        </p:txBody>
      </p:sp>
      <p:sp>
        <p:nvSpPr>
          <p:cNvPr id="8" name="TextBox 7">
            <a:extLst>
              <a:ext uri="{FF2B5EF4-FFF2-40B4-BE49-F238E27FC236}">
                <a16:creationId xmlns:a16="http://schemas.microsoft.com/office/drawing/2014/main" id="{29536744-32B2-B5B5-DDF5-DF82AA822302}"/>
              </a:ext>
            </a:extLst>
          </p:cNvPr>
          <p:cNvSpPr txBox="1"/>
          <p:nvPr/>
        </p:nvSpPr>
        <p:spPr>
          <a:xfrm>
            <a:off x="2721259" y="3866751"/>
            <a:ext cx="6137706" cy="369332"/>
          </a:xfrm>
          <a:prstGeom prst="rect">
            <a:avLst/>
          </a:prstGeom>
          <a:noFill/>
        </p:spPr>
        <p:txBody>
          <a:bodyPr wrap="none" rtlCol="0">
            <a:spAutoFit/>
          </a:bodyPr>
          <a:lstStyle/>
          <a:p>
            <a:r>
              <a:rPr lang="en-US" dirty="0"/>
              <a:t>Fit photometric parameters for Europa from Dhingra et al. 2021</a:t>
            </a:r>
          </a:p>
        </p:txBody>
      </p:sp>
      <p:sp>
        <p:nvSpPr>
          <p:cNvPr id="10" name="TextBox 9">
            <a:extLst>
              <a:ext uri="{FF2B5EF4-FFF2-40B4-BE49-F238E27FC236}">
                <a16:creationId xmlns:a16="http://schemas.microsoft.com/office/drawing/2014/main" id="{6AFB1EA1-B6B4-4099-6C99-6B7B38B8F81D}"/>
              </a:ext>
            </a:extLst>
          </p:cNvPr>
          <p:cNvSpPr txBox="1"/>
          <p:nvPr/>
        </p:nvSpPr>
        <p:spPr>
          <a:xfrm>
            <a:off x="8610827" y="6412147"/>
            <a:ext cx="3581173" cy="369332"/>
          </a:xfrm>
          <a:prstGeom prst="rect">
            <a:avLst/>
          </a:prstGeom>
          <a:noFill/>
        </p:spPr>
        <p:txBody>
          <a:bodyPr wrap="none" rtlCol="0">
            <a:spAutoFit/>
          </a:bodyPr>
          <a:lstStyle/>
          <a:p>
            <a:r>
              <a:rPr lang="en-US" dirty="0"/>
              <a:t>https://</a:t>
            </a:r>
            <a:r>
              <a:rPr lang="en-US" dirty="0" err="1"/>
              <a:t>doi.org</a:t>
            </a:r>
            <a:r>
              <a:rPr lang="en-US" dirty="0"/>
              <a:t>/10.3847/PSJ/ac06d6</a:t>
            </a:r>
          </a:p>
        </p:txBody>
      </p:sp>
      <p:pic>
        <p:nvPicPr>
          <p:cNvPr id="12" name="Picture 11">
            <a:extLst>
              <a:ext uri="{FF2B5EF4-FFF2-40B4-BE49-F238E27FC236}">
                <a16:creationId xmlns:a16="http://schemas.microsoft.com/office/drawing/2014/main" id="{697D3CC2-BA60-13BA-7214-1BD4F59B081D}"/>
              </a:ext>
            </a:extLst>
          </p:cNvPr>
          <p:cNvPicPr>
            <a:picLocks noChangeAspect="1"/>
          </p:cNvPicPr>
          <p:nvPr/>
        </p:nvPicPr>
        <p:blipFill>
          <a:blip r:embed="rId4"/>
          <a:stretch>
            <a:fillRect/>
          </a:stretch>
        </p:blipFill>
        <p:spPr>
          <a:xfrm>
            <a:off x="3504112" y="4313533"/>
            <a:ext cx="4572000" cy="1486482"/>
          </a:xfrm>
          <a:prstGeom prst="rect">
            <a:avLst/>
          </a:prstGeom>
        </p:spPr>
      </p:pic>
      <p:sp>
        <p:nvSpPr>
          <p:cNvPr id="13" name="TextBox 12">
            <a:extLst>
              <a:ext uri="{FF2B5EF4-FFF2-40B4-BE49-F238E27FC236}">
                <a16:creationId xmlns:a16="http://schemas.microsoft.com/office/drawing/2014/main" id="{00803502-9F0A-E520-2F9E-ED3A3769C87A}"/>
              </a:ext>
            </a:extLst>
          </p:cNvPr>
          <p:cNvSpPr txBox="1"/>
          <p:nvPr/>
        </p:nvSpPr>
        <p:spPr>
          <a:xfrm>
            <a:off x="2758267" y="5800015"/>
            <a:ext cx="6688947" cy="369332"/>
          </a:xfrm>
          <a:prstGeom prst="rect">
            <a:avLst/>
          </a:prstGeom>
          <a:noFill/>
        </p:spPr>
        <p:txBody>
          <a:bodyPr wrap="none" rtlCol="0">
            <a:spAutoFit/>
          </a:bodyPr>
          <a:lstStyle/>
          <a:p>
            <a:r>
              <a:rPr lang="en-US" dirty="0"/>
              <a:t>Model returns fit parameters for k and B0 as functions of phase angle</a:t>
            </a:r>
          </a:p>
        </p:txBody>
      </p:sp>
    </p:spTree>
    <p:extLst>
      <p:ext uri="{BB962C8B-B14F-4D97-AF65-F5344CB8AC3E}">
        <p14:creationId xmlns:p14="http://schemas.microsoft.com/office/powerpoint/2010/main" val="1327950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C7AB3-F3DA-430B-E4EA-30CB17CC4D54}"/>
              </a:ext>
            </a:extLst>
          </p:cNvPr>
          <p:cNvSpPr>
            <a:spLocks noGrp="1"/>
          </p:cNvSpPr>
          <p:nvPr>
            <p:ph type="title"/>
          </p:nvPr>
        </p:nvSpPr>
        <p:spPr/>
        <p:txBody>
          <a:bodyPr/>
          <a:lstStyle/>
          <a:p>
            <a:r>
              <a:rPr lang="en-US" dirty="0"/>
              <a:t>Scaling Reflectance to UV</a:t>
            </a:r>
          </a:p>
        </p:txBody>
      </p:sp>
      <p:sp>
        <p:nvSpPr>
          <p:cNvPr id="3" name="Content Placeholder 2">
            <a:extLst>
              <a:ext uri="{FF2B5EF4-FFF2-40B4-BE49-F238E27FC236}">
                <a16:creationId xmlns:a16="http://schemas.microsoft.com/office/drawing/2014/main" id="{F5BC2303-2763-4789-22E6-C42B0ADE4EF3}"/>
              </a:ext>
            </a:extLst>
          </p:cNvPr>
          <p:cNvSpPr>
            <a:spLocks noGrp="1"/>
          </p:cNvSpPr>
          <p:nvPr>
            <p:ph idx="1"/>
          </p:nvPr>
        </p:nvSpPr>
        <p:spPr>
          <a:xfrm>
            <a:off x="838200" y="1825625"/>
            <a:ext cx="4246880" cy="4351338"/>
          </a:xfrm>
        </p:spPr>
        <p:txBody>
          <a:bodyPr>
            <a:normAutofit fontScale="55000" lnSpcReduction="20000"/>
          </a:bodyPr>
          <a:lstStyle/>
          <a:p>
            <a:pPr marL="0" indent="0">
              <a:buNone/>
            </a:pPr>
            <a:r>
              <a:rPr lang="en-US" dirty="0"/>
              <a:t>Algorithm</a:t>
            </a:r>
          </a:p>
          <a:p>
            <a:r>
              <a:rPr lang="en-US" dirty="0"/>
              <a:t>Scale normalized albedo map to min max values of B0 (0.487, 1.726)</a:t>
            </a:r>
          </a:p>
          <a:p>
            <a:r>
              <a:rPr lang="en-US" dirty="0"/>
              <a:t>Use </a:t>
            </a:r>
            <a:r>
              <a:rPr lang="en-US" dirty="0" err="1"/>
              <a:t>lat</a:t>
            </a:r>
            <a:r>
              <a:rPr lang="en-US" dirty="0"/>
              <a:t>, </a:t>
            </a:r>
            <a:r>
              <a:rPr lang="en-US" dirty="0" err="1"/>
              <a:t>lon</a:t>
            </a:r>
            <a:r>
              <a:rPr lang="en-US" dirty="0"/>
              <a:t> to find scaled albedo value</a:t>
            </a:r>
          </a:p>
          <a:p>
            <a:r>
              <a:rPr lang="en-US" dirty="0"/>
              <a:t>Find index of list of calculated B0 values for the given phase angle that is closest to the scaled albedo value at the </a:t>
            </a:r>
            <a:r>
              <a:rPr lang="en-US" dirty="0" err="1"/>
              <a:t>lat</a:t>
            </a:r>
            <a:r>
              <a:rPr lang="en-US" dirty="0"/>
              <a:t>, </a:t>
            </a:r>
            <a:r>
              <a:rPr lang="en-US" dirty="0" err="1"/>
              <a:t>lon</a:t>
            </a:r>
            <a:endParaRPr lang="en-US" dirty="0"/>
          </a:p>
          <a:p>
            <a:r>
              <a:rPr lang="en-US" dirty="0"/>
              <a:t>Use that index to select the appropriate equation for k (i.e. in same corresponding geologic region as was found for B0)</a:t>
            </a:r>
          </a:p>
          <a:p>
            <a:r>
              <a:rPr lang="en-US" dirty="0"/>
              <a:t>Replace B0 in model with scaled UV albedo, use calculated value of k for given phase angle, calculate remaining photometric terms using incidence and emission angles to get UV reflectance</a:t>
            </a:r>
          </a:p>
          <a:p>
            <a:r>
              <a:rPr lang="en-US" dirty="0"/>
              <a:t>Scale solar spectrum by this UV reflectance, output checks for various values of alpha (as expected, reflectance decreases with increasing phase angle) </a:t>
            </a:r>
          </a:p>
        </p:txBody>
      </p:sp>
      <p:pic>
        <p:nvPicPr>
          <p:cNvPr id="8" name="Picture 7">
            <a:extLst>
              <a:ext uri="{FF2B5EF4-FFF2-40B4-BE49-F238E27FC236}">
                <a16:creationId xmlns:a16="http://schemas.microsoft.com/office/drawing/2014/main" id="{62330F48-4234-4E6B-4B0F-DCA2B6ACB7AD}"/>
              </a:ext>
            </a:extLst>
          </p:cNvPr>
          <p:cNvPicPr>
            <a:picLocks noChangeAspect="1"/>
          </p:cNvPicPr>
          <p:nvPr/>
        </p:nvPicPr>
        <p:blipFill>
          <a:blip r:embed="rId2"/>
          <a:stretch>
            <a:fillRect/>
          </a:stretch>
        </p:blipFill>
        <p:spPr>
          <a:xfrm>
            <a:off x="5140959" y="1411288"/>
            <a:ext cx="6702917" cy="4862512"/>
          </a:xfrm>
          <a:prstGeom prst="rect">
            <a:avLst/>
          </a:prstGeom>
        </p:spPr>
      </p:pic>
    </p:spTree>
    <p:extLst>
      <p:ext uri="{BB962C8B-B14F-4D97-AF65-F5344CB8AC3E}">
        <p14:creationId xmlns:p14="http://schemas.microsoft.com/office/powerpoint/2010/main" val="731025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3EA2-CE61-4F59-B57C-0E2B1B13D093}"/>
              </a:ext>
            </a:extLst>
          </p:cNvPr>
          <p:cNvSpPr>
            <a:spLocks noGrp="1"/>
          </p:cNvSpPr>
          <p:nvPr>
            <p:ph type="title"/>
          </p:nvPr>
        </p:nvSpPr>
        <p:spPr/>
        <p:txBody>
          <a:bodyPr/>
          <a:lstStyle/>
          <a:p>
            <a:r>
              <a:rPr lang="en-US" dirty="0"/>
              <a:t>Albedo Map Sources</a:t>
            </a:r>
          </a:p>
        </p:txBody>
      </p:sp>
      <p:sp>
        <p:nvSpPr>
          <p:cNvPr id="3" name="Content Placeholder 2">
            <a:extLst>
              <a:ext uri="{FF2B5EF4-FFF2-40B4-BE49-F238E27FC236}">
                <a16:creationId xmlns:a16="http://schemas.microsoft.com/office/drawing/2014/main" id="{7F150CAF-3D8D-589E-B046-F54CCB41A243}"/>
              </a:ext>
            </a:extLst>
          </p:cNvPr>
          <p:cNvSpPr>
            <a:spLocks noGrp="1"/>
          </p:cNvSpPr>
          <p:nvPr>
            <p:ph idx="1"/>
          </p:nvPr>
        </p:nvSpPr>
        <p:spPr/>
        <p:txBody>
          <a:bodyPr>
            <a:normAutofit fontScale="92500" lnSpcReduction="10000"/>
          </a:bodyPr>
          <a:lstStyle/>
          <a:p>
            <a:r>
              <a:rPr lang="en-US" dirty="0"/>
              <a:t>Source for maps: NASA PDS, </a:t>
            </a:r>
            <a:r>
              <a:rPr lang="en-US" dirty="0" err="1"/>
              <a:t>USGS.gov</a:t>
            </a:r>
            <a:r>
              <a:rPr lang="en-US" dirty="0"/>
              <a:t> </a:t>
            </a:r>
          </a:p>
          <a:p>
            <a:endParaRPr lang="en-US" dirty="0"/>
          </a:p>
          <a:p>
            <a:r>
              <a:rPr lang="en-US" dirty="0"/>
              <a:t>Europa: </a:t>
            </a:r>
            <a:r>
              <a:rPr lang="en-US" dirty="0">
                <a:hlinkClick r:id="rId2"/>
              </a:rPr>
              <a:t>https://astrogeology.usgs.gov/search/map/Europa/Voyager-Galileo/Europa_Voyager_GalileoSSI_global_mosaic_500m</a:t>
            </a:r>
            <a:endParaRPr lang="en-US" dirty="0"/>
          </a:p>
          <a:p>
            <a:r>
              <a:rPr lang="en-US" dirty="0"/>
              <a:t>Ganymede: https://</a:t>
            </a:r>
            <a:r>
              <a:rPr lang="en-US" dirty="0" err="1"/>
              <a:t>astrogeology.usgs.gov</a:t>
            </a:r>
            <a:r>
              <a:rPr lang="en-US" dirty="0"/>
              <a:t>/search/map/Ganymede/Voyager-Galileo/Ganymede_Voyager_GalileoSSI_Global_ClrMosaic_1435m</a:t>
            </a:r>
          </a:p>
          <a:p>
            <a:r>
              <a:rPr lang="en-US" dirty="0" err="1"/>
              <a:t>Callisto</a:t>
            </a:r>
            <a:r>
              <a:rPr lang="en-US" dirty="0"/>
              <a:t>: https://</a:t>
            </a:r>
            <a:r>
              <a:rPr lang="en-US" dirty="0" err="1"/>
              <a:t>astrogeology.usgs.gov</a:t>
            </a:r>
            <a:r>
              <a:rPr lang="en-US" dirty="0"/>
              <a:t>/search/map/</a:t>
            </a:r>
            <a:r>
              <a:rPr lang="en-US" dirty="0" err="1"/>
              <a:t>Callisto</a:t>
            </a:r>
            <a:r>
              <a:rPr lang="en-US" dirty="0"/>
              <a:t>/Voyager-Galileo/Callisto_Voyager_GalileoSSI_global_mosaic_1km</a:t>
            </a:r>
          </a:p>
          <a:p>
            <a:r>
              <a:rPr lang="en-US" dirty="0"/>
              <a:t>Io: https://</a:t>
            </a:r>
            <a:r>
              <a:rPr lang="en-US" dirty="0" err="1"/>
              <a:t>astrogeology.usgs.gov</a:t>
            </a:r>
            <a:r>
              <a:rPr lang="en-US" dirty="0"/>
              <a:t>/search/map/Io/Voyager-Galileo/Io_GalileoSSI-Voyager_Global_Mosaic_ClrMerge_1km</a:t>
            </a:r>
          </a:p>
        </p:txBody>
      </p:sp>
    </p:spTree>
    <p:extLst>
      <p:ext uri="{BB962C8B-B14F-4D97-AF65-F5344CB8AC3E}">
        <p14:creationId xmlns:p14="http://schemas.microsoft.com/office/powerpoint/2010/main" val="530119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F15A-541D-C92E-98B0-1FA745BB3E26}"/>
              </a:ext>
            </a:extLst>
          </p:cNvPr>
          <p:cNvSpPr>
            <a:spLocks noGrp="1"/>
          </p:cNvSpPr>
          <p:nvPr>
            <p:ph type="title"/>
          </p:nvPr>
        </p:nvSpPr>
        <p:spPr/>
        <p:txBody>
          <a:bodyPr/>
          <a:lstStyle/>
          <a:p>
            <a:r>
              <a:rPr lang="en-US" dirty="0"/>
              <a:t>Europa Map (Vis/UV)</a:t>
            </a:r>
          </a:p>
        </p:txBody>
      </p:sp>
      <p:pic>
        <p:nvPicPr>
          <p:cNvPr id="5" name="Picture 4">
            <a:extLst>
              <a:ext uri="{FF2B5EF4-FFF2-40B4-BE49-F238E27FC236}">
                <a16:creationId xmlns:a16="http://schemas.microsoft.com/office/drawing/2014/main" id="{094FE607-A3F7-9E60-E7A5-37142815111C}"/>
              </a:ext>
            </a:extLst>
          </p:cNvPr>
          <p:cNvPicPr>
            <a:picLocks noChangeAspect="1"/>
          </p:cNvPicPr>
          <p:nvPr/>
        </p:nvPicPr>
        <p:blipFill>
          <a:blip r:embed="rId2"/>
          <a:stretch>
            <a:fillRect/>
          </a:stretch>
        </p:blipFill>
        <p:spPr>
          <a:xfrm>
            <a:off x="420452" y="1690688"/>
            <a:ext cx="5677169" cy="4257877"/>
          </a:xfrm>
          <a:prstGeom prst="rect">
            <a:avLst/>
          </a:prstGeom>
        </p:spPr>
      </p:pic>
      <p:pic>
        <p:nvPicPr>
          <p:cNvPr id="7" name="Picture 6">
            <a:extLst>
              <a:ext uri="{FF2B5EF4-FFF2-40B4-BE49-F238E27FC236}">
                <a16:creationId xmlns:a16="http://schemas.microsoft.com/office/drawing/2014/main" id="{7EAA0725-DBDE-1577-CD73-8FE62E95C537}"/>
              </a:ext>
            </a:extLst>
          </p:cNvPr>
          <p:cNvPicPr>
            <a:picLocks noChangeAspect="1"/>
          </p:cNvPicPr>
          <p:nvPr/>
        </p:nvPicPr>
        <p:blipFill>
          <a:blip r:embed="rId3"/>
          <a:stretch>
            <a:fillRect/>
          </a:stretch>
        </p:blipFill>
        <p:spPr>
          <a:xfrm>
            <a:off x="5887126" y="1690688"/>
            <a:ext cx="5677170" cy="4257877"/>
          </a:xfrm>
          <a:prstGeom prst="rect">
            <a:avLst/>
          </a:prstGeom>
        </p:spPr>
      </p:pic>
    </p:spTree>
    <p:extLst>
      <p:ext uri="{BB962C8B-B14F-4D97-AF65-F5344CB8AC3E}">
        <p14:creationId xmlns:p14="http://schemas.microsoft.com/office/powerpoint/2010/main" val="541033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DAC4-6813-85BC-FC1B-8F6DA9676C50}"/>
              </a:ext>
            </a:extLst>
          </p:cNvPr>
          <p:cNvSpPr>
            <a:spLocks noGrp="1"/>
          </p:cNvSpPr>
          <p:nvPr>
            <p:ph type="title"/>
          </p:nvPr>
        </p:nvSpPr>
        <p:spPr/>
        <p:txBody>
          <a:bodyPr/>
          <a:lstStyle/>
          <a:p>
            <a:r>
              <a:rPr lang="en-US" dirty="0"/>
              <a:t>Ganymede Map (Vis/UV)</a:t>
            </a:r>
          </a:p>
        </p:txBody>
      </p:sp>
      <p:pic>
        <p:nvPicPr>
          <p:cNvPr id="5" name="Content Placeholder 4">
            <a:extLst>
              <a:ext uri="{FF2B5EF4-FFF2-40B4-BE49-F238E27FC236}">
                <a16:creationId xmlns:a16="http://schemas.microsoft.com/office/drawing/2014/main" id="{EA59E881-32D3-265F-4945-E6667C2ED671}"/>
              </a:ext>
            </a:extLst>
          </p:cNvPr>
          <p:cNvPicPr>
            <a:picLocks noGrp="1" noChangeAspect="1"/>
          </p:cNvPicPr>
          <p:nvPr>
            <p:ph idx="1"/>
          </p:nvPr>
        </p:nvPicPr>
        <p:blipFill>
          <a:blip r:embed="rId2"/>
          <a:stretch>
            <a:fillRect/>
          </a:stretch>
        </p:blipFill>
        <p:spPr>
          <a:xfrm>
            <a:off x="451908" y="1553251"/>
            <a:ext cx="5801784" cy="4351338"/>
          </a:xfrm>
        </p:spPr>
      </p:pic>
      <p:pic>
        <p:nvPicPr>
          <p:cNvPr id="7" name="Picture 6">
            <a:extLst>
              <a:ext uri="{FF2B5EF4-FFF2-40B4-BE49-F238E27FC236}">
                <a16:creationId xmlns:a16="http://schemas.microsoft.com/office/drawing/2014/main" id="{768BEE9C-05E6-E3EB-5A55-3218BB14DB97}"/>
              </a:ext>
            </a:extLst>
          </p:cNvPr>
          <p:cNvPicPr>
            <a:picLocks noChangeAspect="1"/>
          </p:cNvPicPr>
          <p:nvPr/>
        </p:nvPicPr>
        <p:blipFill>
          <a:blip r:embed="rId3"/>
          <a:stretch>
            <a:fillRect/>
          </a:stretch>
        </p:blipFill>
        <p:spPr>
          <a:xfrm>
            <a:off x="5968887" y="1623271"/>
            <a:ext cx="5842000" cy="4381500"/>
          </a:xfrm>
          <a:prstGeom prst="rect">
            <a:avLst/>
          </a:prstGeom>
        </p:spPr>
      </p:pic>
    </p:spTree>
    <p:extLst>
      <p:ext uri="{BB962C8B-B14F-4D97-AF65-F5344CB8AC3E}">
        <p14:creationId xmlns:p14="http://schemas.microsoft.com/office/powerpoint/2010/main" val="2708760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4D495-8585-544A-40C9-9C07AE4E525A}"/>
              </a:ext>
            </a:extLst>
          </p:cNvPr>
          <p:cNvSpPr>
            <a:spLocks noGrp="1"/>
          </p:cNvSpPr>
          <p:nvPr>
            <p:ph type="title"/>
          </p:nvPr>
        </p:nvSpPr>
        <p:spPr/>
        <p:txBody>
          <a:bodyPr/>
          <a:lstStyle/>
          <a:p>
            <a:r>
              <a:rPr lang="en-US" dirty="0" err="1"/>
              <a:t>Callisto</a:t>
            </a:r>
            <a:r>
              <a:rPr lang="en-US" dirty="0"/>
              <a:t> Map (Vis/UV)</a:t>
            </a:r>
          </a:p>
        </p:txBody>
      </p:sp>
      <p:pic>
        <p:nvPicPr>
          <p:cNvPr id="5" name="Content Placeholder 4">
            <a:extLst>
              <a:ext uri="{FF2B5EF4-FFF2-40B4-BE49-F238E27FC236}">
                <a16:creationId xmlns:a16="http://schemas.microsoft.com/office/drawing/2014/main" id="{E31BB182-316F-66B7-222E-7D309AE8A79C}"/>
              </a:ext>
            </a:extLst>
          </p:cNvPr>
          <p:cNvPicPr>
            <a:picLocks noGrp="1" noChangeAspect="1"/>
          </p:cNvPicPr>
          <p:nvPr>
            <p:ph idx="1"/>
          </p:nvPr>
        </p:nvPicPr>
        <p:blipFill>
          <a:blip r:embed="rId2"/>
          <a:stretch>
            <a:fillRect/>
          </a:stretch>
        </p:blipFill>
        <p:spPr>
          <a:xfrm>
            <a:off x="529729" y="1690688"/>
            <a:ext cx="5801784" cy="4351338"/>
          </a:xfrm>
        </p:spPr>
      </p:pic>
      <p:pic>
        <p:nvPicPr>
          <p:cNvPr id="7" name="Picture 6">
            <a:extLst>
              <a:ext uri="{FF2B5EF4-FFF2-40B4-BE49-F238E27FC236}">
                <a16:creationId xmlns:a16="http://schemas.microsoft.com/office/drawing/2014/main" id="{7596FA18-6DD1-AF09-96FE-138B314BB410}"/>
              </a:ext>
            </a:extLst>
          </p:cNvPr>
          <p:cNvPicPr>
            <a:picLocks noChangeAspect="1"/>
          </p:cNvPicPr>
          <p:nvPr/>
        </p:nvPicPr>
        <p:blipFill>
          <a:blip r:embed="rId3"/>
          <a:stretch>
            <a:fillRect/>
          </a:stretch>
        </p:blipFill>
        <p:spPr>
          <a:xfrm>
            <a:off x="5921657" y="1660526"/>
            <a:ext cx="5842000" cy="4381500"/>
          </a:xfrm>
          <a:prstGeom prst="rect">
            <a:avLst/>
          </a:prstGeom>
        </p:spPr>
      </p:pic>
    </p:spTree>
    <p:extLst>
      <p:ext uri="{BB962C8B-B14F-4D97-AF65-F5344CB8AC3E}">
        <p14:creationId xmlns:p14="http://schemas.microsoft.com/office/powerpoint/2010/main" val="3766633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9842</TotalTime>
  <Words>878</Words>
  <Application>Microsoft Macintosh PowerPoint</Application>
  <PresentationFormat>Widescreen</PresentationFormat>
  <Paragraphs>72</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Reflectance Estimates</vt:lpstr>
      <vt:lpstr>Albedo Estimate Overview</vt:lpstr>
      <vt:lpstr>Reflectance from Albedo</vt:lpstr>
      <vt:lpstr>Simplest that includes geometry: Minnaert</vt:lpstr>
      <vt:lpstr>Scaling Reflectance to UV</vt:lpstr>
      <vt:lpstr>Albedo Map Sources</vt:lpstr>
      <vt:lpstr>Europa Map (Vis/UV)</vt:lpstr>
      <vt:lpstr>Ganymede Map (Vis/UV)</vt:lpstr>
      <vt:lpstr>Callisto Map (Vis/UV)</vt:lpstr>
      <vt:lpstr>Io Map (Vis/UV)</vt:lpstr>
      <vt:lpstr>More complicated models…</vt:lpstr>
      <vt:lpstr>Lommel-Seeliger + Lambert Model</vt:lpstr>
      <vt:lpstr>Linear Fits for Photometric Parameters of the Minnaert and Lommel-Seeliger + Lambert Models</vt:lpstr>
      <vt:lpstr>Hapke Model (Parameters fit from Belgacem et al. 2020)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Reflectance Estimates</dc:title>
  <dc:creator>Stephanie Jarmak</dc:creator>
  <cp:lastModifiedBy>Stephanie Jarmak</cp:lastModifiedBy>
  <cp:revision>12</cp:revision>
  <dcterms:created xsi:type="dcterms:W3CDTF">2022-05-18T20:42:20Z</dcterms:created>
  <dcterms:modified xsi:type="dcterms:W3CDTF">2022-05-25T16:44:33Z</dcterms:modified>
</cp:coreProperties>
</file>